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8.xml" ContentType="application/vnd.openxmlformats-officedocument.theme+xml"/>
  <Override PartName="/ppt/theme/theme2.xml" ContentType="application/vnd.openxmlformats-officedocument.theme+xml"/>
  <Override PartName="/ppt/theme/theme29.xml" ContentType="application/vnd.openxmlformats-officedocument.theme+xml"/>
  <Override PartName="/ppt/theme/theme17.xml" ContentType="application/vnd.openxmlformats-officedocument.theme+xml"/>
  <Override PartName="/ppt/theme/theme6.xml" ContentType="application/vnd.openxmlformats-officedocument.theme+xml"/>
  <Override PartName="/ppt/theme/theme13.xml" ContentType="application/vnd.openxmlformats-officedocument.theme+xml"/>
  <Override PartName="/ppt/theme/theme18.xml" ContentType="application/vnd.openxmlformats-officedocument.theme+xml"/>
  <Override PartName="/ppt/theme/theme14.xml" ContentType="application/vnd.openxmlformats-officedocument.theme+xml"/>
  <Override PartName="/ppt/theme/theme7.xml" ContentType="application/vnd.openxmlformats-officedocument.theme+xml"/>
  <Override PartName="/ppt/theme/theme19.xml" ContentType="application/vnd.openxmlformats-officedocument.theme+xml"/>
  <Override PartName="/ppt/theme/theme3.xml" ContentType="application/vnd.openxmlformats-officedocument.theme+xml"/>
  <Override PartName="/ppt/theme/theme10.xml" ContentType="application/vnd.openxmlformats-officedocument.theme+xml"/>
  <Override PartName="/ppt/theme/theme8.xml" ContentType="application/vnd.openxmlformats-officedocument.theme+xml"/>
  <Override PartName="/ppt/theme/theme15.xml" ContentType="application/vnd.openxmlformats-officedocument.theme+xml"/>
  <Override PartName="/ppt/theme/theme4.xml" ContentType="application/vnd.openxmlformats-officedocument.theme+xml"/>
  <Override PartName="/ppt/theme/theme11.xml" ContentType="application/vnd.openxmlformats-officedocument.theme+xml"/>
  <Override PartName="/ppt/theme/theme16.xml" ContentType="application/vnd.openxmlformats-officedocument.theme+xml"/>
  <Override PartName="/ppt/theme/theme9.xml" ContentType="application/vnd.openxmlformats-officedocument.theme+xml"/>
  <Override PartName="/ppt/theme/theme5.xml" ContentType="application/vnd.openxmlformats-officedocument.theme+xml"/>
  <Override PartName="/ppt/theme/theme1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Masters/_rels/slideMaster28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27.xml" ContentType="application/vnd.openxmlformats-officedocument.presentationml.slideMaster+xml"/>
  <Override PartName="/ppt/_rels/presentation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media/image1.png" ContentType="image/png"/>
  <Override PartName="/ppt/media/image4.png" ContentType="image/png"/>
  <Override PartName="/ppt/media/image12.png" ContentType="image/png"/>
  <Override PartName="/ppt/media/image5.png" ContentType="image/png"/>
  <Override PartName="/ppt/media/image13.png" ContentType="image/png"/>
  <Override PartName="/ppt/media/image6.png" ContentType="image/png"/>
  <Override PartName="/ppt/media/image14.png" ContentType="image/png"/>
  <Override PartName="/ppt/media/image7.png" ContentType="image/png"/>
  <Override PartName="/ppt/media/image15.png" ContentType="image/png"/>
  <Override PartName="/ppt/media/image9.png" ContentType="image/png"/>
  <Override PartName="/ppt/media/image17.png" ContentType="image/png"/>
  <Override PartName="/ppt/media/image2.png" ContentType="image/png"/>
  <Override PartName="/ppt/media/image10.png" ContentType="image/png"/>
  <Override PartName="/ppt/media/image8.svg" ContentType="image/svg"/>
  <Override PartName="/ppt/media/image18.png" ContentType="image/png"/>
  <Override PartName="/ppt/media/image20.png" ContentType="image/png"/>
  <Override PartName="/ppt/media/image21.png" ContentType="image/png"/>
  <Override PartName="/ppt/media/image19.png" ContentType="image/png"/>
  <Override PartName="/ppt/media/image11.png" ContentType="image/png"/>
  <Override PartName="/ppt/media/image3.png" ContentType="image/png"/>
  <Override PartName="/ppt/media/image16.png" ContentType="image/png"/>
  <Override PartName="/ppt/media/image22.png" ContentType="image/png"/>
  <Override PartName="/ppt/media/image23.png" ContentType="image/png"/>
  <Override PartName="/ppt/slides/_rels/slide29.xml.rels" ContentType="application/vnd.openxmlformats-package.relationships+xml"/>
  <Override PartName="/ppt/slides/_rels/slide28.xml.rels" ContentType="application/vnd.openxmlformats-package.relationships+xml"/>
  <Override PartName="/ppt/slides/_rels/slide2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2.xml.rels" ContentType="application/vnd.openxmlformats-package.relationships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3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11.xml" ContentType="application/vnd.openxmlformats-officedocument.presentationml.slide+xml"/>
  <Override PartName="/ppt/slides/slide18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0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</p:sldMasterIdLst>
  <p:notesMasterIdLst>
    <p:notesMasterId r:id="rId30"/>
  </p:notesMasterIdLst>
  <p:sldIdLst>
    <p:sldId id="256" r:id="rId31"/>
    <p:sldId id="257" r:id="rId32"/>
    <p:sldId id="258" r:id="rId33"/>
    <p:sldId id="259" r:id="rId34"/>
    <p:sldId id="260" r:id="rId35"/>
    <p:sldId id="261" r:id="rId36"/>
    <p:sldId id="262" r:id="rId37"/>
    <p:sldId id="263" r:id="rId38"/>
    <p:sldId id="264" r:id="rId39"/>
    <p:sldId id="265" r:id="rId40"/>
    <p:sldId id="266" r:id="rId41"/>
    <p:sldId id="267" r:id="rId42"/>
    <p:sldId id="268" r:id="rId43"/>
    <p:sldId id="269" r:id="rId44"/>
    <p:sldId id="270" r:id="rId45"/>
    <p:sldId id="271" r:id="rId46"/>
    <p:sldId id="272" r:id="rId47"/>
    <p:sldId id="273" r:id="rId48"/>
    <p:sldId id="274" r:id="rId49"/>
    <p:sldId id="275" r:id="rId50"/>
    <p:sldId id="276" r:id="rId51"/>
    <p:sldId id="277" r:id="rId52"/>
    <p:sldId id="278" r:id="rId53"/>
    <p:sldId id="279" r:id="rId54"/>
    <p:sldId id="280" r:id="rId55"/>
    <p:sldId id="281" r:id="rId56"/>
    <p:sldId id="282" r:id="rId57"/>
    <p:sldId id="283" r:id="rId58"/>
    <p:sldId id="284" r:id="rId59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notesMaster" Target="notesMasters/notesMaster1.xml"/><Relationship Id="rId31" Type="http://schemas.openxmlformats.org/officeDocument/2006/relationships/slide" Target="slides/slide1.xml"/><Relationship Id="rId32" Type="http://schemas.openxmlformats.org/officeDocument/2006/relationships/slide" Target="slides/slide2.xml"/><Relationship Id="rId33" Type="http://schemas.openxmlformats.org/officeDocument/2006/relationships/slide" Target="slides/slide3.xml"/><Relationship Id="rId34" Type="http://schemas.openxmlformats.org/officeDocument/2006/relationships/slide" Target="slides/slide4.xml"/><Relationship Id="rId35" Type="http://schemas.openxmlformats.org/officeDocument/2006/relationships/slide" Target="slides/slide5.xml"/><Relationship Id="rId36" Type="http://schemas.openxmlformats.org/officeDocument/2006/relationships/slide" Target="slides/slide6.xml"/><Relationship Id="rId37" Type="http://schemas.openxmlformats.org/officeDocument/2006/relationships/slide" Target="slides/slide7.xml"/><Relationship Id="rId38" Type="http://schemas.openxmlformats.org/officeDocument/2006/relationships/slide" Target="slides/slide8.xml"/><Relationship Id="rId39" Type="http://schemas.openxmlformats.org/officeDocument/2006/relationships/slide" Target="slides/slide9.xml"/><Relationship Id="rId40" Type="http://schemas.openxmlformats.org/officeDocument/2006/relationships/slide" Target="slides/slide10.xml"/><Relationship Id="rId41" Type="http://schemas.openxmlformats.org/officeDocument/2006/relationships/slide" Target="slides/slide11.xml"/><Relationship Id="rId42" Type="http://schemas.openxmlformats.org/officeDocument/2006/relationships/slide" Target="slides/slide12.xml"/><Relationship Id="rId43" Type="http://schemas.openxmlformats.org/officeDocument/2006/relationships/slide" Target="slides/slide13.xml"/><Relationship Id="rId44" Type="http://schemas.openxmlformats.org/officeDocument/2006/relationships/slide" Target="slides/slide14.xml"/><Relationship Id="rId45" Type="http://schemas.openxmlformats.org/officeDocument/2006/relationships/slide" Target="slides/slide15.xml"/><Relationship Id="rId46" Type="http://schemas.openxmlformats.org/officeDocument/2006/relationships/slide" Target="slides/slide16.xml"/><Relationship Id="rId47" Type="http://schemas.openxmlformats.org/officeDocument/2006/relationships/slide" Target="slides/slide17.xml"/><Relationship Id="rId48" Type="http://schemas.openxmlformats.org/officeDocument/2006/relationships/slide" Target="slides/slide18.xml"/><Relationship Id="rId49" Type="http://schemas.openxmlformats.org/officeDocument/2006/relationships/slide" Target="slides/slide19.xml"/><Relationship Id="rId50" Type="http://schemas.openxmlformats.org/officeDocument/2006/relationships/slide" Target="slides/slide20.xml"/><Relationship Id="rId51" Type="http://schemas.openxmlformats.org/officeDocument/2006/relationships/slide" Target="slides/slide21.xml"/><Relationship Id="rId52" Type="http://schemas.openxmlformats.org/officeDocument/2006/relationships/slide" Target="slides/slide22.xml"/><Relationship Id="rId53" Type="http://schemas.openxmlformats.org/officeDocument/2006/relationships/slide" Target="slides/slide23.xml"/><Relationship Id="rId54" Type="http://schemas.openxmlformats.org/officeDocument/2006/relationships/slide" Target="slides/slide24.xml"/><Relationship Id="rId55" Type="http://schemas.openxmlformats.org/officeDocument/2006/relationships/slide" Target="slides/slide25.xml"/><Relationship Id="rId56" Type="http://schemas.openxmlformats.org/officeDocument/2006/relationships/slide" Target="slides/slide26.xml"/><Relationship Id="rId57" Type="http://schemas.openxmlformats.org/officeDocument/2006/relationships/slide" Target="slides/slide27.xml"/><Relationship Id="rId58" Type="http://schemas.openxmlformats.org/officeDocument/2006/relationships/slide" Target="slides/slide28.xml"/><Relationship Id="rId59" Type="http://schemas.openxmlformats.org/officeDocument/2006/relationships/slide" Target="slides/slide29.xml"/><Relationship Id="rId6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7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B15992AE-5DDD-4981-927E-0666D5736210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3720" cy="3426480"/>
          </a:xfrm>
          <a:prstGeom prst="rect">
            <a:avLst/>
          </a:prstGeom>
          <a:ln w="0">
            <a:noFill/>
          </a:ln>
        </p:spPr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1. Table of contents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2. Introduction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3. Quote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4. Study objectives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5. Literature review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6. Schedule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7. Methodology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8. Table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9. Results analysis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10. Conclusions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11. Bibliographical references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BIG_NUMB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slideLayout" Target="../slideLayouts/slideLayout28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9;p2"/>
          <p:cNvSpPr/>
          <p:nvPr/>
        </p:nvSpPr>
        <p:spPr>
          <a:xfrm>
            <a:off x="-63720" y="1229400"/>
            <a:ext cx="5949360" cy="272556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90;p17"/>
          <p:cNvSpPr/>
          <p:nvPr/>
        </p:nvSpPr>
        <p:spPr>
          <a:xfrm>
            <a:off x="-38880" y="-27720"/>
            <a:ext cx="9236160" cy="39337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100;p20"/>
          <p:cNvSpPr/>
          <p:nvPr/>
        </p:nvSpPr>
        <p:spPr>
          <a:xfrm>
            <a:off x="-24840" y="3385440"/>
            <a:ext cx="9204480" cy="179136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100;p20"/>
          <p:cNvSpPr/>
          <p:nvPr/>
        </p:nvSpPr>
        <p:spPr>
          <a:xfrm>
            <a:off x="-24840" y="3385440"/>
            <a:ext cx="9204480" cy="179136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112;p21"/>
          <p:cNvSpPr/>
          <p:nvPr/>
        </p:nvSpPr>
        <p:spPr>
          <a:xfrm>
            <a:off x="3925800" y="382320"/>
            <a:ext cx="5215680" cy="43765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" name="Google Shape;116;p21"/>
          <p:cNvSpPr/>
          <p:nvPr/>
        </p:nvSpPr>
        <p:spPr>
          <a:xfrm>
            <a:off x="4532400" y="3714120"/>
            <a:ext cx="3889080" cy="69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r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1" lang="en" sz="1100" spc="-1" strike="noStrike">
                <a:solidFill>
                  <a:srgbClr val="ffffff"/>
                </a:solidFill>
                <a:latin typeface="Blinker"/>
                <a:ea typeface="Blinker"/>
              </a:rPr>
              <a:t>CREDITS:</a:t>
            </a:r>
            <a:r>
              <a:rPr b="0" lang="en" sz="1100" spc="-1" strike="noStrike">
                <a:solidFill>
                  <a:srgbClr val="ffffff"/>
                </a:solidFill>
                <a:latin typeface="Blinker"/>
                <a:ea typeface="Blinker"/>
              </a:rPr>
              <a:t> This presentation template was created by </a:t>
            </a:r>
            <a:r>
              <a:rPr b="1" lang="en" sz="1100" spc="-1" strike="noStrike" u="sng">
                <a:solidFill>
                  <a:srgbClr val="000000"/>
                </a:solidFill>
                <a:uFillTx/>
                <a:latin typeface="Blinker"/>
                <a:ea typeface="Blinker"/>
                <a:hlinkClick r:id="rId2"/>
              </a:rPr>
              <a:t>Slidesgo</a:t>
            </a:r>
            <a:r>
              <a:rPr b="0" lang="en" sz="1100" spc="-1" strike="noStrike">
                <a:solidFill>
                  <a:srgbClr val="ffffff"/>
                </a:solidFill>
                <a:latin typeface="Blinker"/>
                <a:ea typeface="Blinker"/>
              </a:rPr>
              <a:t>, including icons by </a:t>
            </a:r>
            <a:r>
              <a:rPr b="1" lang="en" sz="1100" spc="-1" strike="noStrike" u="sng">
                <a:solidFill>
                  <a:srgbClr val="000000"/>
                </a:solidFill>
                <a:uFillTx/>
                <a:latin typeface="Blinker"/>
                <a:ea typeface="Blinker"/>
                <a:hlinkClick r:id="rId3"/>
              </a:rPr>
              <a:t>Flaticon</a:t>
            </a:r>
            <a:r>
              <a:rPr b="0" lang="en" sz="1100" spc="-1" strike="noStrike">
                <a:solidFill>
                  <a:srgbClr val="ffffff"/>
                </a:solidFill>
                <a:latin typeface="Blinker"/>
                <a:ea typeface="Blinker"/>
              </a:rPr>
              <a:t>, infographics &amp; images by </a:t>
            </a:r>
            <a:r>
              <a:rPr b="1" lang="en" sz="1100" spc="-1" strike="noStrike" u="sng">
                <a:solidFill>
                  <a:srgbClr val="000000"/>
                </a:solidFill>
                <a:uFillTx/>
                <a:latin typeface="Blinker"/>
                <a:ea typeface="Blinker"/>
                <a:hlinkClick r:id="rId4"/>
              </a:rPr>
              <a:t>Freepik</a:t>
            </a:r>
            <a:r>
              <a:rPr b="0" lang="en" sz="1100" spc="-1" strike="noStrike">
                <a:solidFill>
                  <a:srgbClr val="ffffff"/>
                </a:solidFill>
                <a:latin typeface="Blinker"/>
                <a:ea typeface="Blinker"/>
              </a:rPr>
              <a:t> 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5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8;p11"/>
          <p:cNvSpPr/>
          <p:nvPr/>
        </p:nvSpPr>
        <p:spPr>
          <a:xfrm>
            <a:off x="720000" y="533880"/>
            <a:ext cx="7701480" cy="40672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2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2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2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2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38;p11"/>
          <p:cNvSpPr/>
          <p:nvPr/>
        </p:nvSpPr>
        <p:spPr>
          <a:xfrm>
            <a:off x="720000" y="533880"/>
            <a:ext cx="7701480" cy="40672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38;p11"/>
          <p:cNvSpPr/>
          <p:nvPr/>
        </p:nvSpPr>
        <p:spPr>
          <a:xfrm>
            <a:off x="720000" y="533880"/>
            <a:ext cx="7701480" cy="40672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8;p11"/>
          <p:cNvSpPr/>
          <p:nvPr/>
        </p:nvSpPr>
        <p:spPr>
          <a:xfrm>
            <a:off x="720000" y="533880"/>
            <a:ext cx="7701480" cy="40672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3;p13"/>
          <p:cNvSpPr/>
          <p:nvPr/>
        </p:nvSpPr>
        <p:spPr>
          <a:xfrm>
            <a:off x="-89640" y="1290960"/>
            <a:ext cx="9297000" cy="393084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43;p13"/>
          <p:cNvSpPr/>
          <p:nvPr/>
        </p:nvSpPr>
        <p:spPr>
          <a:xfrm>
            <a:off x="-89640" y="1290960"/>
            <a:ext cx="9297000" cy="393084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svg"/><Relationship Id="rId3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2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2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22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2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4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hyperlink" Target="https://developers.google.com/machine-learning/recommendation/collaborative/basics" TargetMode="External"/><Relationship Id="rId2" Type="http://schemas.openxmlformats.org/officeDocument/2006/relationships/hyperlink" Target="https://towardsdatascience.com/alternating-least-square-for-implicit-dataset-with-code-8e7999277f4b" TargetMode="External"/><Relationship Id="rId3" Type="http://schemas.openxmlformats.org/officeDocument/2006/relationships/hyperlink" Target="https://towardsdatascience.com/recommendation-system-matrix-factorization-d61978660b4b" TargetMode="External"/><Relationship Id="rId4" Type="http://schemas.openxmlformats.org/officeDocument/2006/relationships/slideLayout" Target="../slideLayouts/slideLayout1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0" y="1488960"/>
            <a:ext cx="6558840" cy="1784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400" spc="-1" strike="noStrike">
                <a:solidFill>
                  <a:srgbClr val="eeeeee"/>
                </a:solidFill>
                <a:latin typeface="Barlow ExtraBold"/>
                <a:ea typeface="Barlow ExtraBold"/>
              </a:rPr>
              <a:t>Music Recommendation Service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subTitle"/>
          </p:nvPr>
        </p:nvSpPr>
        <p:spPr>
          <a:xfrm>
            <a:off x="228600" y="3429000"/>
            <a:ext cx="4788720" cy="347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eeeeee"/>
                </a:solidFill>
                <a:latin typeface="Blinker"/>
                <a:ea typeface="Blinker"/>
              </a:rPr>
              <a:t>Group 2: Jason Ingram, Isaiah Martinez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71" name="Google Shape;128;p25"/>
          <p:cNvCxnSpPr/>
          <p:nvPr/>
        </p:nvCxnSpPr>
        <p:spPr>
          <a:xfrm>
            <a:off x="-24480" y="4145040"/>
            <a:ext cx="5895720" cy="252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72" name="Google Shape;129;p25"/>
          <p:cNvGrpSpPr/>
          <p:nvPr/>
        </p:nvGrpSpPr>
        <p:grpSpPr>
          <a:xfrm>
            <a:off x="6060240" y="4074480"/>
            <a:ext cx="2160" cy="142920"/>
            <a:chOff x="6060240" y="4074480"/>
            <a:chExt cx="2160" cy="142920"/>
          </a:xfrm>
        </p:grpSpPr>
        <p:cxnSp>
          <p:nvCxnSpPr>
            <p:cNvPr id="73" name="Google Shape;130;p25"/>
            <p:cNvCxnSpPr/>
            <p:nvPr/>
          </p:nvCxnSpPr>
          <p:spPr>
            <a:xfrm>
              <a:off x="6060240" y="40744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74" name="Google Shape;131;p25"/>
            <p:cNvCxnSpPr/>
            <p:nvPr/>
          </p:nvCxnSpPr>
          <p:spPr>
            <a:xfrm>
              <a:off x="6060240" y="40744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914400" y="685800"/>
            <a:ext cx="7085880" cy="3885120"/>
          </a:xfrm>
          <a:prstGeom prst="rect">
            <a:avLst/>
          </a:prstGeom>
          <a:ln w="0">
            <a:noFill/>
          </a:ln>
        </p:spPr>
      </p:pic>
      <p:sp>
        <p:nvSpPr>
          <p:cNvPr id="196" name=""/>
          <p:cNvSpPr/>
          <p:nvPr/>
        </p:nvSpPr>
        <p:spPr>
          <a:xfrm>
            <a:off x="4493520" y="3997080"/>
            <a:ext cx="30636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eeeee"/>
                </a:solidFill>
                <a:latin typeface="Arial"/>
              </a:rPr>
              <a:t>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931680" y="114480"/>
            <a:ext cx="74901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CF (ALS) - Overview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title"/>
          </p:nvPr>
        </p:nvSpPr>
        <p:spPr>
          <a:xfrm>
            <a:off x="849600" y="3502440"/>
            <a:ext cx="2216880" cy="109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15K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title"/>
          </p:nvPr>
        </p:nvSpPr>
        <p:spPr>
          <a:xfrm>
            <a:off x="3467880" y="3502440"/>
            <a:ext cx="2216880" cy="109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20M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title"/>
          </p:nvPr>
        </p:nvSpPr>
        <p:spPr>
          <a:xfrm>
            <a:off x="6089400" y="3502440"/>
            <a:ext cx="2216880" cy="109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35%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5"/>
          <p:cNvSpPr>
            <a:spLocks noGrp="1"/>
          </p:cNvSpPr>
          <p:nvPr>
            <p:ph type="subTitle"/>
          </p:nvPr>
        </p:nvSpPr>
        <p:spPr>
          <a:xfrm>
            <a:off x="752760" y="933840"/>
            <a:ext cx="2446920" cy="43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1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6"/>
          <p:cNvSpPr>
            <a:spLocks noGrp="1"/>
          </p:cNvSpPr>
          <p:nvPr>
            <p:ph type="subTitle"/>
          </p:nvPr>
        </p:nvSpPr>
        <p:spPr>
          <a:xfrm>
            <a:off x="734400" y="1488240"/>
            <a:ext cx="2446920" cy="194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Blinker"/>
              </a:rPr>
              <a:t>Analyze smaller k-sized matrices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7"/>
          <p:cNvSpPr>
            <a:spLocks noGrp="1"/>
          </p:cNvSpPr>
          <p:nvPr>
            <p:ph type="subTitle"/>
          </p:nvPr>
        </p:nvSpPr>
        <p:spPr>
          <a:xfrm>
            <a:off x="3267360" y="933840"/>
            <a:ext cx="2446920" cy="43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2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8"/>
          <p:cNvSpPr>
            <a:spLocks noGrp="1"/>
          </p:cNvSpPr>
          <p:nvPr>
            <p:ph type="subTitle"/>
          </p:nvPr>
        </p:nvSpPr>
        <p:spPr>
          <a:xfrm>
            <a:off x="3352680" y="1600200"/>
            <a:ext cx="2446920" cy="1828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400" spc="-1" strike="noStrike">
                <a:solidFill>
                  <a:srgbClr val="000000"/>
                </a:solidFill>
                <a:latin typeface="Blinker"/>
                <a:ea typeface="Blinker"/>
              </a:rPr>
              <a:t>Optimize User &amp; Item matrices independently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9"/>
          <p:cNvSpPr>
            <a:spLocks noGrp="1"/>
          </p:cNvSpPr>
          <p:nvPr>
            <p:ph type="subTitle"/>
          </p:nvPr>
        </p:nvSpPr>
        <p:spPr>
          <a:xfrm>
            <a:off x="5943600" y="933840"/>
            <a:ext cx="2446920" cy="43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3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10"/>
          <p:cNvSpPr>
            <a:spLocks noGrp="1"/>
          </p:cNvSpPr>
          <p:nvPr>
            <p:ph type="subTitle"/>
          </p:nvPr>
        </p:nvSpPr>
        <p:spPr>
          <a:xfrm>
            <a:off x="5974560" y="2008800"/>
            <a:ext cx="2446920" cy="79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400" spc="-1" strike="noStrike">
                <a:solidFill>
                  <a:srgbClr val="000000"/>
                </a:solidFill>
                <a:latin typeface="Blinker"/>
                <a:ea typeface="Blinker"/>
              </a:rPr>
              <a:t>Iterate until convergence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07" name="Google Shape;793;p39"/>
          <p:cNvCxnSpPr/>
          <p:nvPr/>
        </p:nvCxnSpPr>
        <p:spPr>
          <a:xfrm flipH="1">
            <a:off x="3200400" y="683280"/>
            <a:ext cx="5959800" cy="36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208" name="Google Shape;794;p39"/>
          <p:cNvGrpSpPr/>
          <p:nvPr/>
        </p:nvGrpSpPr>
        <p:grpSpPr>
          <a:xfrm>
            <a:off x="765000" y="629640"/>
            <a:ext cx="2160" cy="142920"/>
            <a:chOff x="765000" y="629640"/>
            <a:chExt cx="2160" cy="142920"/>
          </a:xfrm>
        </p:grpSpPr>
        <p:cxnSp>
          <p:nvCxnSpPr>
            <p:cNvPr id="209" name="Google Shape;795;p39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210" name="Google Shape;796;p39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160" cy="85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CF (ALS) 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3200400" y="1143000"/>
            <a:ext cx="205668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Training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3" name="" descr=""/>
          <p:cNvPicPr/>
          <p:nvPr/>
        </p:nvPicPr>
        <p:blipFill>
          <a:blip r:embed="rId1"/>
          <a:stretch/>
        </p:blipFill>
        <p:spPr>
          <a:xfrm>
            <a:off x="3195720" y="2057400"/>
            <a:ext cx="5490360" cy="1185480"/>
          </a:xfrm>
          <a:prstGeom prst="rect">
            <a:avLst/>
          </a:prstGeom>
          <a:ln w="0">
            <a:noFill/>
          </a:ln>
        </p:spPr>
      </p:pic>
      <p:pic>
        <p:nvPicPr>
          <p:cNvPr id="214" name="" descr=""/>
          <p:cNvPicPr/>
          <p:nvPr/>
        </p:nvPicPr>
        <p:blipFill>
          <a:blip r:embed="rId2"/>
          <a:stretch/>
        </p:blipFill>
        <p:spPr>
          <a:xfrm>
            <a:off x="457200" y="1743120"/>
            <a:ext cx="1351440" cy="2828160"/>
          </a:xfrm>
          <a:prstGeom prst="rect">
            <a:avLst/>
          </a:prstGeom>
          <a:ln w="0">
            <a:noFill/>
          </a:ln>
        </p:spPr>
      </p:pic>
      <p:sp>
        <p:nvSpPr>
          <p:cNvPr id="215" name=""/>
          <p:cNvSpPr/>
          <p:nvPr/>
        </p:nvSpPr>
        <p:spPr>
          <a:xfrm>
            <a:off x="2286000" y="2971800"/>
            <a:ext cx="457200" cy="360"/>
          </a:xfrm>
          <a:prstGeom prst="line">
            <a:avLst/>
          </a:prstGeom>
          <a:ln w="73080">
            <a:solidFill>
              <a:srgbClr val="3465a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26000" rIns="126000" tIns="-81000" bIns="-8100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</p:txBody>
      </p:sp>
      <p:sp>
        <p:nvSpPr>
          <p:cNvPr id="216" name=""/>
          <p:cNvSpPr/>
          <p:nvPr/>
        </p:nvSpPr>
        <p:spPr>
          <a:xfrm>
            <a:off x="1828800" y="2471400"/>
            <a:ext cx="12466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Feeds into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"/>
          <p:cNvSpPr/>
          <p:nvPr/>
        </p:nvSpPr>
        <p:spPr>
          <a:xfrm>
            <a:off x="252000" y="1371600"/>
            <a:ext cx="18046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(User_ID, Artist)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3657600" y="3430440"/>
            <a:ext cx="4571280" cy="136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Hyper-parameters: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Factors (k)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Regularization (</a:t>
            </a:r>
            <a:r>
              <a:rPr b="0" lang="en-US" sz="18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λ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Times New Roman"/>
              </a:rPr>
              <a:t>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Times New Roman"/>
              </a:rPr>
              <a:t>Iterations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Times New Roman"/>
              </a:rPr>
              <a:t>Alpha (not seen in the above image)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"/>
          <p:cNvSpPr/>
          <p:nvPr/>
        </p:nvSpPr>
        <p:spPr>
          <a:xfrm>
            <a:off x="2057400" y="3886200"/>
            <a:ext cx="5082840" cy="133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000000"/>
                </a:solidFill>
                <a:latin typeface="Arial"/>
              </a:rPr>
              <a:t>How to improve performance?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Arial"/>
              </a:rPr>
              <a:t>Grid Search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160" cy="85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CF (ALS) 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57"/>
          <p:cNvSpPr/>
          <p:nvPr/>
        </p:nvSpPr>
        <p:spPr>
          <a:xfrm>
            <a:off x="3200760" y="1143000"/>
            <a:ext cx="2056680" cy="45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432000" algn="ctr">
              <a:lnSpc>
                <a:spcPct val="100000"/>
              </a:lnSpc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Testing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"/>
          <p:cNvSpPr/>
          <p:nvPr/>
        </p:nvSpPr>
        <p:spPr>
          <a:xfrm>
            <a:off x="2967840" y="3082680"/>
            <a:ext cx="297504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Using AUC for performance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3" name="" descr=""/>
          <p:cNvPicPr/>
          <p:nvPr/>
        </p:nvPicPr>
        <p:blipFill>
          <a:blip r:embed="rId1"/>
          <a:stretch/>
        </p:blipFill>
        <p:spPr>
          <a:xfrm>
            <a:off x="1143000" y="1671840"/>
            <a:ext cx="6404760" cy="1299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160" cy="85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CF (ALS) 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2971800" y="1063440"/>
            <a:ext cx="2513880" cy="39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Grid Search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6" name="" descr=""/>
          <p:cNvPicPr/>
          <p:nvPr/>
        </p:nvPicPr>
        <p:blipFill>
          <a:blip r:embed="rId1"/>
          <a:stretch/>
        </p:blipFill>
        <p:spPr>
          <a:xfrm>
            <a:off x="1600200" y="1600200"/>
            <a:ext cx="3428280" cy="897480"/>
          </a:xfrm>
          <a:prstGeom prst="rect">
            <a:avLst/>
          </a:prstGeom>
          <a:ln w="0">
            <a:noFill/>
          </a:ln>
        </p:spPr>
      </p:pic>
      <p:sp>
        <p:nvSpPr>
          <p:cNvPr id="227" name=""/>
          <p:cNvSpPr/>
          <p:nvPr/>
        </p:nvSpPr>
        <p:spPr>
          <a:xfrm>
            <a:off x="5486400" y="1683720"/>
            <a:ext cx="2580480" cy="60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Adjust all parameters to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improve performance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8" name="" descr=""/>
          <p:cNvPicPr/>
          <p:nvPr/>
        </p:nvPicPr>
        <p:blipFill>
          <a:blip r:embed="rId2"/>
          <a:stretch/>
        </p:blipFill>
        <p:spPr>
          <a:xfrm>
            <a:off x="685800" y="2557800"/>
            <a:ext cx="8000280" cy="2470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160" cy="85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CF (ALS) – Performance Evaluation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/>
          </p:nvPr>
        </p:nvSpPr>
        <p:spPr>
          <a:xfrm>
            <a:off x="1371600" y="1889280"/>
            <a:ext cx="6628680" cy="245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~0.55 AUC score… Not good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Slightly better than randomly guessing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1" name="" descr=""/>
          <p:cNvPicPr/>
          <p:nvPr/>
        </p:nvPicPr>
        <p:blipFill>
          <a:blip r:embed="rId1"/>
          <a:stretch/>
        </p:blipFill>
        <p:spPr>
          <a:xfrm>
            <a:off x="761400" y="1162440"/>
            <a:ext cx="7467480" cy="43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914400" y="114480"/>
            <a:ext cx="74901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Take Aways from CF (ALS)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subTitle"/>
          </p:nvPr>
        </p:nvSpPr>
        <p:spPr>
          <a:xfrm>
            <a:off x="-76680" y="3481560"/>
            <a:ext cx="3022200" cy="87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Avg run time on smaller dataset was &lt; 5 mins per train and test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subTitle"/>
          </p:nvPr>
        </p:nvSpPr>
        <p:spPr>
          <a:xfrm>
            <a:off x="3131640" y="3481560"/>
            <a:ext cx="3022200" cy="87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Grid Search allowed for highly varied values to be tried in sequence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subTitle"/>
          </p:nvPr>
        </p:nvSpPr>
        <p:spPr>
          <a:xfrm>
            <a:off x="-76680" y="2875680"/>
            <a:ext cx="302220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Fast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Google Shape;846;p42"/>
          <p:cNvSpPr/>
          <p:nvPr/>
        </p:nvSpPr>
        <p:spPr>
          <a:xfrm>
            <a:off x="897120" y="1523880"/>
            <a:ext cx="1074600" cy="10746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7" name="Google Shape;847;p42"/>
          <p:cNvSpPr/>
          <p:nvPr/>
        </p:nvSpPr>
        <p:spPr>
          <a:xfrm>
            <a:off x="4105440" y="1523880"/>
            <a:ext cx="1074600" cy="10746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8" name="Google Shape;848;p42"/>
          <p:cNvSpPr/>
          <p:nvPr/>
        </p:nvSpPr>
        <p:spPr>
          <a:xfrm>
            <a:off x="4374000" y="1852920"/>
            <a:ext cx="537120" cy="487800"/>
          </a:xfrm>
          <a:custGeom>
            <a:avLst/>
            <a:gdLst>
              <a:gd name="textAreaLeft" fmla="*/ 0 w 537120"/>
              <a:gd name="textAreaRight" fmla="*/ 539640 w 537120"/>
              <a:gd name="textAreaTop" fmla="*/ 0 h 487800"/>
              <a:gd name="textAreaBottom" fmla="*/ 490320 h 487800"/>
            </a:gdLst>
            <a:ahLst/>
            <a:rect l="textAreaLeft" t="textAreaTop" r="textAreaRight" b="textAreaBottom"/>
            <a:pathLst>
              <a:path w="20771" h="18882">
                <a:moveTo>
                  <a:pt x="5773" y="0"/>
                </a:moveTo>
                <a:cubicBezTo>
                  <a:pt x="5505" y="0"/>
                  <a:pt x="5303" y="215"/>
                  <a:pt x="5303" y="469"/>
                </a:cubicBezTo>
                <a:cubicBezTo>
                  <a:pt x="5303" y="724"/>
                  <a:pt x="5505" y="938"/>
                  <a:pt x="5773" y="938"/>
                </a:cubicBezTo>
                <a:lnTo>
                  <a:pt x="7580" y="938"/>
                </a:lnTo>
                <a:cubicBezTo>
                  <a:pt x="7835" y="938"/>
                  <a:pt x="8049" y="724"/>
                  <a:pt x="8049" y="469"/>
                </a:cubicBezTo>
                <a:cubicBezTo>
                  <a:pt x="8049" y="215"/>
                  <a:pt x="7835" y="0"/>
                  <a:pt x="7580" y="0"/>
                </a:cubicBezTo>
                <a:close/>
                <a:moveTo>
                  <a:pt x="12013" y="2049"/>
                </a:moveTo>
                <a:cubicBezTo>
                  <a:pt x="11758" y="2049"/>
                  <a:pt x="11543" y="2263"/>
                  <a:pt x="11543" y="2518"/>
                </a:cubicBezTo>
                <a:cubicBezTo>
                  <a:pt x="11543" y="2772"/>
                  <a:pt x="11758" y="2986"/>
                  <a:pt x="12013" y="2986"/>
                </a:cubicBezTo>
                <a:lnTo>
                  <a:pt x="14584" y="2986"/>
                </a:lnTo>
                <a:cubicBezTo>
                  <a:pt x="14851" y="2986"/>
                  <a:pt x="15052" y="2772"/>
                  <a:pt x="15052" y="2518"/>
                </a:cubicBezTo>
                <a:cubicBezTo>
                  <a:pt x="15052" y="2263"/>
                  <a:pt x="14851" y="2049"/>
                  <a:pt x="14584" y="2049"/>
                </a:cubicBezTo>
                <a:close/>
                <a:moveTo>
                  <a:pt x="12013" y="3923"/>
                </a:moveTo>
                <a:cubicBezTo>
                  <a:pt x="11758" y="3923"/>
                  <a:pt x="11543" y="4138"/>
                  <a:pt x="11543" y="4393"/>
                </a:cubicBezTo>
                <a:cubicBezTo>
                  <a:pt x="11543" y="4646"/>
                  <a:pt x="11758" y="4861"/>
                  <a:pt x="12013" y="4861"/>
                </a:cubicBezTo>
                <a:lnTo>
                  <a:pt x="15735" y="4861"/>
                </a:lnTo>
                <a:cubicBezTo>
                  <a:pt x="16003" y="4861"/>
                  <a:pt x="16203" y="4646"/>
                  <a:pt x="16203" y="4393"/>
                </a:cubicBezTo>
                <a:cubicBezTo>
                  <a:pt x="16203" y="4138"/>
                  <a:pt x="16003" y="3923"/>
                  <a:pt x="15735" y="3923"/>
                </a:cubicBezTo>
                <a:close/>
                <a:moveTo>
                  <a:pt x="17128" y="938"/>
                </a:moveTo>
                <a:cubicBezTo>
                  <a:pt x="17610" y="938"/>
                  <a:pt x="18012" y="1339"/>
                  <a:pt x="18012" y="1822"/>
                </a:cubicBezTo>
                <a:lnTo>
                  <a:pt x="18012" y="5089"/>
                </a:lnTo>
                <a:cubicBezTo>
                  <a:pt x="18012" y="5584"/>
                  <a:pt x="17610" y="5973"/>
                  <a:pt x="17128" y="5973"/>
                </a:cubicBezTo>
                <a:lnTo>
                  <a:pt x="11490" y="5973"/>
                </a:lnTo>
                <a:cubicBezTo>
                  <a:pt x="11410" y="5973"/>
                  <a:pt x="11329" y="5999"/>
                  <a:pt x="11263" y="6039"/>
                </a:cubicBezTo>
                <a:lnTo>
                  <a:pt x="10165" y="6655"/>
                </a:lnTo>
                <a:lnTo>
                  <a:pt x="10165" y="1822"/>
                </a:lnTo>
                <a:cubicBezTo>
                  <a:pt x="10165" y="1339"/>
                  <a:pt x="10566" y="938"/>
                  <a:pt x="11061" y="938"/>
                </a:cubicBezTo>
                <a:close/>
                <a:moveTo>
                  <a:pt x="6094" y="6762"/>
                </a:moveTo>
                <a:cubicBezTo>
                  <a:pt x="6790" y="6762"/>
                  <a:pt x="7380" y="7205"/>
                  <a:pt x="7621" y="7807"/>
                </a:cubicBezTo>
                <a:lnTo>
                  <a:pt x="7607" y="7807"/>
                </a:lnTo>
                <a:cubicBezTo>
                  <a:pt x="6910" y="7807"/>
                  <a:pt x="6321" y="7378"/>
                  <a:pt x="6080" y="6762"/>
                </a:cubicBezTo>
                <a:close/>
                <a:moveTo>
                  <a:pt x="5183" y="7044"/>
                </a:moveTo>
                <a:cubicBezTo>
                  <a:pt x="5544" y="8035"/>
                  <a:pt x="6496" y="8744"/>
                  <a:pt x="7607" y="8744"/>
                </a:cubicBezTo>
                <a:cubicBezTo>
                  <a:pt x="7633" y="8744"/>
                  <a:pt x="7660" y="8744"/>
                  <a:pt x="7687" y="8731"/>
                </a:cubicBezTo>
                <a:lnTo>
                  <a:pt x="7687" y="8731"/>
                </a:lnTo>
                <a:cubicBezTo>
                  <a:pt x="7540" y="9481"/>
                  <a:pt x="6884" y="10043"/>
                  <a:pt x="6094" y="10043"/>
                </a:cubicBezTo>
                <a:cubicBezTo>
                  <a:pt x="5196" y="10043"/>
                  <a:pt x="4460" y="9306"/>
                  <a:pt x="4460" y="8396"/>
                </a:cubicBezTo>
                <a:cubicBezTo>
                  <a:pt x="4460" y="7833"/>
                  <a:pt x="4741" y="7338"/>
                  <a:pt x="5183" y="7044"/>
                </a:cubicBezTo>
                <a:close/>
                <a:moveTo>
                  <a:pt x="6094" y="5839"/>
                </a:moveTo>
                <a:cubicBezTo>
                  <a:pt x="5853" y="5839"/>
                  <a:pt x="5612" y="5865"/>
                  <a:pt x="5384" y="5932"/>
                </a:cubicBezTo>
                <a:lnTo>
                  <a:pt x="5371" y="5932"/>
                </a:lnTo>
                <a:cubicBezTo>
                  <a:pt x="4300" y="6253"/>
                  <a:pt x="3523" y="7231"/>
                  <a:pt x="3523" y="8396"/>
                </a:cubicBezTo>
                <a:cubicBezTo>
                  <a:pt x="3523" y="9815"/>
                  <a:pt x="4675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8276"/>
                  <a:pt x="8651" y="8155"/>
                  <a:pt x="8638" y="8035"/>
                </a:cubicBezTo>
                <a:cubicBezTo>
                  <a:pt x="8451" y="6776"/>
                  <a:pt x="7380" y="5839"/>
                  <a:pt x="6094" y="5839"/>
                </a:cubicBezTo>
                <a:close/>
                <a:moveTo>
                  <a:pt x="899" y="2116"/>
                </a:moveTo>
                <a:cubicBezTo>
                  <a:pt x="644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4" y="13323"/>
                  <a:pt x="899" y="13323"/>
                </a:cubicBezTo>
                <a:cubicBezTo>
                  <a:pt x="1166" y="13323"/>
                  <a:pt x="1367" y="13109"/>
                  <a:pt x="1367" y="12855"/>
                </a:cubicBezTo>
                <a:lnTo>
                  <a:pt x="1367" y="3053"/>
                </a:lnTo>
                <a:lnTo>
                  <a:pt x="7660" y="3053"/>
                </a:lnTo>
                <a:cubicBezTo>
                  <a:pt x="7928" y="3053"/>
                  <a:pt x="8129" y="2839"/>
                  <a:pt x="8129" y="2584"/>
                </a:cubicBezTo>
                <a:cubicBezTo>
                  <a:pt x="8129" y="2330"/>
                  <a:pt x="7928" y="2116"/>
                  <a:pt x="7660" y="2116"/>
                </a:cubicBezTo>
                <a:close/>
                <a:moveTo>
                  <a:pt x="6616" y="12748"/>
                </a:moveTo>
                <a:lnTo>
                  <a:pt x="6067" y="13498"/>
                </a:lnTo>
                <a:lnTo>
                  <a:pt x="5532" y="12748"/>
                </a:lnTo>
                <a:close/>
                <a:moveTo>
                  <a:pt x="11061" y="0"/>
                </a:moveTo>
                <a:cubicBezTo>
                  <a:pt x="10058" y="0"/>
                  <a:pt x="9227" y="817"/>
                  <a:pt x="9227" y="1822"/>
                </a:cubicBezTo>
                <a:lnTo>
                  <a:pt x="9227" y="7446"/>
                </a:lnTo>
                <a:cubicBezTo>
                  <a:pt x="9227" y="7606"/>
                  <a:pt x="9321" y="7767"/>
                  <a:pt x="9468" y="7847"/>
                </a:cubicBezTo>
                <a:cubicBezTo>
                  <a:pt x="9535" y="7887"/>
                  <a:pt x="9612" y="7908"/>
                  <a:pt x="9691" y="7908"/>
                </a:cubicBezTo>
                <a:cubicBezTo>
                  <a:pt x="9769" y="7908"/>
                  <a:pt x="9850" y="7887"/>
                  <a:pt x="9924" y="7847"/>
                </a:cubicBezTo>
                <a:lnTo>
                  <a:pt x="11611" y="6910"/>
                </a:lnTo>
                <a:lnTo>
                  <a:pt x="17128" y="6910"/>
                </a:lnTo>
                <a:cubicBezTo>
                  <a:pt x="18132" y="6910"/>
                  <a:pt x="18949" y="6093"/>
                  <a:pt x="18949" y="5089"/>
                </a:cubicBezTo>
                <a:lnTo>
                  <a:pt x="18949" y="3053"/>
                </a:lnTo>
                <a:lnTo>
                  <a:pt x="19833" y="3053"/>
                </a:lnTo>
                <a:lnTo>
                  <a:pt x="19833" y="16471"/>
                </a:lnTo>
                <a:lnTo>
                  <a:pt x="13218" y="16471"/>
                </a:lnTo>
                <a:cubicBezTo>
                  <a:pt x="12963" y="16471"/>
                  <a:pt x="12749" y="16671"/>
                  <a:pt x="12749" y="16926"/>
                </a:cubicBezTo>
                <a:cubicBezTo>
                  <a:pt x="12749" y="17194"/>
                  <a:pt x="12963" y="17394"/>
                  <a:pt x="13218" y="17394"/>
                </a:cubicBezTo>
                <a:lnTo>
                  <a:pt x="20301" y="17394"/>
                </a:lnTo>
                <a:cubicBezTo>
                  <a:pt x="20556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56" y="2116"/>
                  <a:pt x="20301" y="2116"/>
                </a:cubicBezTo>
                <a:lnTo>
                  <a:pt x="18949" y="2116"/>
                </a:lnTo>
                <a:lnTo>
                  <a:pt x="18949" y="1822"/>
                </a:lnTo>
                <a:cubicBezTo>
                  <a:pt x="18949" y="817"/>
                  <a:pt x="18132" y="0"/>
                  <a:pt x="17128" y="0"/>
                </a:cubicBezTo>
                <a:close/>
                <a:moveTo>
                  <a:pt x="5237" y="11824"/>
                </a:moveTo>
                <a:cubicBezTo>
                  <a:pt x="2974" y="11824"/>
                  <a:pt x="1956" y="13672"/>
                  <a:pt x="1381" y="15078"/>
                </a:cubicBezTo>
                <a:lnTo>
                  <a:pt x="95" y="18238"/>
                </a:lnTo>
                <a:cubicBezTo>
                  <a:pt x="1" y="18479"/>
                  <a:pt x="122" y="18747"/>
                  <a:pt x="363" y="18854"/>
                </a:cubicBezTo>
                <a:cubicBezTo>
                  <a:pt x="416" y="18867"/>
                  <a:pt x="470" y="18881"/>
                  <a:pt x="536" y="18881"/>
                </a:cubicBezTo>
                <a:cubicBezTo>
                  <a:pt x="711" y="18881"/>
                  <a:pt x="885" y="18774"/>
                  <a:pt x="965" y="18586"/>
                </a:cubicBezTo>
                <a:lnTo>
                  <a:pt x="2250" y="15426"/>
                </a:lnTo>
                <a:cubicBezTo>
                  <a:pt x="2854" y="13939"/>
                  <a:pt x="3536" y="13136"/>
                  <a:pt x="4460" y="12855"/>
                </a:cubicBezTo>
                <a:lnTo>
                  <a:pt x="5692" y="14555"/>
                </a:lnTo>
                <a:cubicBezTo>
                  <a:pt x="5786" y="14676"/>
                  <a:pt x="5919" y="14757"/>
                  <a:pt x="6067" y="14757"/>
                </a:cubicBezTo>
                <a:cubicBezTo>
                  <a:pt x="6214" y="14757"/>
                  <a:pt x="6362" y="14676"/>
                  <a:pt x="6442" y="14555"/>
                </a:cubicBezTo>
                <a:lnTo>
                  <a:pt x="7701" y="12855"/>
                </a:lnTo>
                <a:cubicBezTo>
                  <a:pt x="8638" y="13109"/>
                  <a:pt x="9321" y="13927"/>
                  <a:pt x="9937" y="15426"/>
                </a:cubicBezTo>
                <a:lnTo>
                  <a:pt x="10352" y="16457"/>
                </a:lnTo>
                <a:cubicBezTo>
                  <a:pt x="10406" y="16605"/>
                  <a:pt x="10540" y="16698"/>
                  <a:pt x="10686" y="16739"/>
                </a:cubicBezTo>
                <a:cubicBezTo>
                  <a:pt x="10716" y="16744"/>
                  <a:pt x="10746" y="16747"/>
                  <a:pt x="10776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2" y="12975"/>
                </a:lnTo>
                <a:cubicBezTo>
                  <a:pt x="15239" y="12802"/>
                  <a:pt x="15253" y="12507"/>
                  <a:pt x="15079" y="12320"/>
                </a:cubicBezTo>
                <a:cubicBezTo>
                  <a:pt x="14987" y="12221"/>
                  <a:pt x="14862" y="12170"/>
                  <a:pt x="14736" y="12170"/>
                </a:cubicBezTo>
                <a:cubicBezTo>
                  <a:pt x="14624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4" y="15078"/>
                </a:lnTo>
                <a:cubicBezTo>
                  <a:pt x="10231" y="13672"/>
                  <a:pt x="9214" y="11824"/>
                  <a:pt x="695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Google Shape;849;p42"/>
          <p:cNvSpPr/>
          <p:nvPr/>
        </p:nvSpPr>
        <p:spPr>
          <a:xfrm>
            <a:off x="1166040" y="1852920"/>
            <a:ext cx="537120" cy="488160"/>
          </a:xfrm>
          <a:custGeom>
            <a:avLst/>
            <a:gdLst>
              <a:gd name="textAreaLeft" fmla="*/ 0 w 537120"/>
              <a:gd name="textAreaRight" fmla="*/ 539640 w 537120"/>
              <a:gd name="textAreaTop" fmla="*/ 0 h 488160"/>
              <a:gd name="textAreaBottom" fmla="*/ 490680 h 488160"/>
            </a:gdLst>
            <a:ahLst/>
            <a:rect l="textAreaLeft" t="textAreaTop" r="textAreaRight" b="textAreaBottom"/>
            <a:pathLst>
              <a:path w="20770" h="18882">
                <a:moveTo>
                  <a:pt x="8209" y="0"/>
                </a:moveTo>
                <a:cubicBezTo>
                  <a:pt x="7954" y="0"/>
                  <a:pt x="7754" y="215"/>
                  <a:pt x="7754" y="469"/>
                </a:cubicBezTo>
                <a:cubicBezTo>
                  <a:pt x="7754" y="724"/>
                  <a:pt x="7954" y="938"/>
                  <a:pt x="8209" y="938"/>
                </a:cubicBezTo>
                <a:lnTo>
                  <a:pt x="13003" y="938"/>
                </a:lnTo>
                <a:cubicBezTo>
                  <a:pt x="13257" y="938"/>
                  <a:pt x="13458" y="724"/>
                  <a:pt x="13458" y="469"/>
                </a:cubicBezTo>
                <a:cubicBezTo>
                  <a:pt x="13458" y="215"/>
                  <a:pt x="13257" y="0"/>
                  <a:pt x="13003" y="0"/>
                </a:cubicBezTo>
                <a:close/>
                <a:moveTo>
                  <a:pt x="13003" y="4982"/>
                </a:moveTo>
                <a:cubicBezTo>
                  <a:pt x="12735" y="4982"/>
                  <a:pt x="12534" y="5182"/>
                  <a:pt x="12534" y="5437"/>
                </a:cubicBezTo>
                <a:cubicBezTo>
                  <a:pt x="12534" y="5705"/>
                  <a:pt x="12735" y="5905"/>
                  <a:pt x="13003" y="5905"/>
                </a:cubicBezTo>
                <a:lnTo>
                  <a:pt x="17783" y="5905"/>
                </a:lnTo>
                <a:cubicBezTo>
                  <a:pt x="18038" y="5905"/>
                  <a:pt x="18238" y="5705"/>
                  <a:pt x="18238" y="5437"/>
                </a:cubicBezTo>
                <a:cubicBezTo>
                  <a:pt x="18238" y="5182"/>
                  <a:pt x="18038" y="4982"/>
                  <a:pt x="17783" y="4982"/>
                </a:cubicBezTo>
                <a:close/>
                <a:moveTo>
                  <a:pt x="12334" y="6923"/>
                </a:moveTo>
                <a:cubicBezTo>
                  <a:pt x="12079" y="6923"/>
                  <a:pt x="11864" y="7124"/>
                  <a:pt x="11864" y="7378"/>
                </a:cubicBezTo>
                <a:cubicBezTo>
                  <a:pt x="11864" y="7646"/>
                  <a:pt x="12079" y="7847"/>
                  <a:pt x="12334" y="7847"/>
                </a:cubicBezTo>
                <a:lnTo>
                  <a:pt x="13217" y="7847"/>
                </a:lnTo>
                <a:cubicBezTo>
                  <a:pt x="13485" y="7847"/>
                  <a:pt x="13686" y="7646"/>
                  <a:pt x="13686" y="7378"/>
                </a:cubicBezTo>
                <a:cubicBezTo>
                  <a:pt x="13686" y="7124"/>
                  <a:pt x="13485" y="6923"/>
                  <a:pt x="13217" y="6923"/>
                </a:cubicBezTo>
                <a:close/>
                <a:moveTo>
                  <a:pt x="15387" y="6923"/>
                </a:moveTo>
                <a:cubicBezTo>
                  <a:pt x="15132" y="6923"/>
                  <a:pt x="14917" y="7124"/>
                  <a:pt x="14917" y="7378"/>
                </a:cubicBezTo>
                <a:cubicBezTo>
                  <a:pt x="14917" y="7646"/>
                  <a:pt x="15132" y="7847"/>
                  <a:pt x="15387" y="7847"/>
                </a:cubicBezTo>
                <a:lnTo>
                  <a:pt x="17783" y="7847"/>
                </a:lnTo>
                <a:cubicBezTo>
                  <a:pt x="18038" y="7847"/>
                  <a:pt x="18238" y="7646"/>
                  <a:pt x="18238" y="7378"/>
                </a:cubicBezTo>
                <a:cubicBezTo>
                  <a:pt x="18238" y="7124"/>
                  <a:pt x="18038" y="6923"/>
                  <a:pt x="17783" y="6923"/>
                </a:cubicBezTo>
                <a:close/>
                <a:moveTo>
                  <a:pt x="6710" y="6896"/>
                </a:moveTo>
                <a:cubicBezTo>
                  <a:pt x="7312" y="7137"/>
                  <a:pt x="7727" y="7726"/>
                  <a:pt x="7727" y="8396"/>
                </a:cubicBezTo>
                <a:cubicBezTo>
                  <a:pt x="7727" y="9306"/>
                  <a:pt x="6990" y="10029"/>
                  <a:pt x="6094" y="10029"/>
                </a:cubicBezTo>
                <a:cubicBezTo>
                  <a:pt x="5196" y="10029"/>
                  <a:pt x="4460" y="9306"/>
                  <a:pt x="4460" y="8396"/>
                </a:cubicBezTo>
                <a:cubicBezTo>
                  <a:pt x="4460" y="7807"/>
                  <a:pt x="4781" y="7285"/>
                  <a:pt x="5263" y="7003"/>
                </a:cubicBezTo>
                <a:lnTo>
                  <a:pt x="5263" y="7003"/>
                </a:lnTo>
                <a:cubicBezTo>
                  <a:pt x="5210" y="7124"/>
                  <a:pt x="5210" y="7271"/>
                  <a:pt x="5290" y="7405"/>
                </a:cubicBezTo>
                <a:cubicBezTo>
                  <a:pt x="5371" y="7558"/>
                  <a:pt x="5524" y="7644"/>
                  <a:pt x="5685" y="7644"/>
                </a:cubicBezTo>
                <a:cubicBezTo>
                  <a:pt x="5764" y="7644"/>
                  <a:pt x="5844" y="7624"/>
                  <a:pt x="5919" y="7579"/>
                </a:cubicBezTo>
                <a:cubicBezTo>
                  <a:pt x="6228" y="7405"/>
                  <a:pt x="6495" y="7178"/>
                  <a:pt x="6710" y="6896"/>
                </a:cubicBezTo>
                <a:close/>
                <a:moveTo>
                  <a:pt x="6094" y="5839"/>
                </a:moveTo>
                <a:cubicBezTo>
                  <a:pt x="4687" y="5839"/>
                  <a:pt x="3536" y="6990"/>
                  <a:pt x="3536" y="8396"/>
                </a:cubicBezTo>
                <a:cubicBezTo>
                  <a:pt x="3536" y="9815"/>
                  <a:pt x="4687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7164"/>
                  <a:pt x="7781" y="6133"/>
                  <a:pt x="6615" y="5892"/>
                </a:cubicBezTo>
                <a:lnTo>
                  <a:pt x="6589" y="5892"/>
                </a:lnTo>
                <a:cubicBezTo>
                  <a:pt x="6428" y="5852"/>
                  <a:pt x="6267" y="5839"/>
                  <a:pt x="6094" y="5839"/>
                </a:cubicBezTo>
                <a:close/>
                <a:moveTo>
                  <a:pt x="6481" y="12748"/>
                </a:moveTo>
                <a:lnTo>
                  <a:pt x="6308" y="13605"/>
                </a:lnTo>
                <a:lnTo>
                  <a:pt x="5892" y="13605"/>
                </a:lnTo>
                <a:lnTo>
                  <a:pt x="5705" y="12748"/>
                </a:lnTo>
                <a:close/>
                <a:moveTo>
                  <a:pt x="8397" y="14194"/>
                </a:moveTo>
                <a:cubicBezTo>
                  <a:pt x="8142" y="14194"/>
                  <a:pt x="7942" y="14409"/>
                  <a:pt x="7942" y="14662"/>
                </a:cubicBezTo>
                <a:lnTo>
                  <a:pt x="7942" y="14730"/>
                </a:lnTo>
                <a:cubicBezTo>
                  <a:pt x="7942" y="14984"/>
                  <a:pt x="8142" y="15185"/>
                  <a:pt x="8397" y="15185"/>
                </a:cubicBezTo>
                <a:cubicBezTo>
                  <a:pt x="8665" y="15185"/>
                  <a:pt x="8865" y="14984"/>
                  <a:pt x="8865" y="14730"/>
                </a:cubicBezTo>
                <a:lnTo>
                  <a:pt x="8865" y="14662"/>
                </a:lnTo>
                <a:cubicBezTo>
                  <a:pt x="8865" y="14409"/>
                  <a:pt x="8665" y="14194"/>
                  <a:pt x="8397" y="14194"/>
                </a:cubicBezTo>
                <a:close/>
                <a:moveTo>
                  <a:pt x="911" y="2116"/>
                </a:moveTo>
                <a:cubicBezTo>
                  <a:pt x="643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3" y="13323"/>
                  <a:pt x="911" y="13323"/>
                </a:cubicBezTo>
                <a:cubicBezTo>
                  <a:pt x="1166" y="13323"/>
                  <a:pt x="1366" y="13109"/>
                  <a:pt x="1366" y="12855"/>
                </a:cubicBezTo>
                <a:lnTo>
                  <a:pt x="1366" y="3053"/>
                </a:lnTo>
                <a:lnTo>
                  <a:pt x="19845" y="3053"/>
                </a:lnTo>
                <a:lnTo>
                  <a:pt x="19845" y="16471"/>
                </a:lnTo>
                <a:lnTo>
                  <a:pt x="13217" y="16471"/>
                </a:lnTo>
                <a:cubicBezTo>
                  <a:pt x="12962" y="16471"/>
                  <a:pt x="12762" y="16671"/>
                  <a:pt x="12762" y="16926"/>
                </a:cubicBezTo>
                <a:cubicBezTo>
                  <a:pt x="12762" y="17194"/>
                  <a:pt x="12962" y="17394"/>
                  <a:pt x="13217" y="17394"/>
                </a:cubicBezTo>
                <a:lnTo>
                  <a:pt x="20300" y="17394"/>
                </a:lnTo>
                <a:cubicBezTo>
                  <a:pt x="20568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68" y="2116"/>
                  <a:pt x="20300" y="2116"/>
                </a:cubicBezTo>
                <a:close/>
                <a:moveTo>
                  <a:pt x="6267" y="14543"/>
                </a:moveTo>
                <a:lnTo>
                  <a:pt x="6562" y="17247"/>
                </a:lnTo>
                <a:lnTo>
                  <a:pt x="6094" y="17622"/>
                </a:lnTo>
                <a:lnTo>
                  <a:pt x="5624" y="17247"/>
                </a:lnTo>
                <a:lnTo>
                  <a:pt x="5919" y="14543"/>
                </a:lnTo>
                <a:close/>
                <a:moveTo>
                  <a:pt x="5076" y="11824"/>
                </a:moveTo>
                <a:cubicBezTo>
                  <a:pt x="2920" y="11904"/>
                  <a:pt x="1943" y="13712"/>
                  <a:pt x="1393" y="15078"/>
                </a:cubicBezTo>
                <a:lnTo>
                  <a:pt x="108" y="18238"/>
                </a:lnTo>
                <a:cubicBezTo>
                  <a:pt x="0" y="18479"/>
                  <a:pt x="121" y="18747"/>
                  <a:pt x="363" y="18854"/>
                </a:cubicBezTo>
                <a:cubicBezTo>
                  <a:pt x="416" y="18867"/>
                  <a:pt x="482" y="18881"/>
                  <a:pt x="536" y="18881"/>
                </a:cubicBezTo>
                <a:cubicBezTo>
                  <a:pt x="724" y="18881"/>
                  <a:pt x="898" y="18774"/>
                  <a:pt x="965" y="18586"/>
                </a:cubicBezTo>
                <a:lnTo>
                  <a:pt x="2250" y="15426"/>
                </a:lnTo>
                <a:cubicBezTo>
                  <a:pt x="2920" y="13779"/>
                  <a:pt x="3683" y="12962"/>
                  <a:pt x="4767" y="12788"/>
                </a:cubicBezTo>
                <a:lnTo>
                  <a:pt x="5035" y="14100"/>
                </a:lnTo>
                <a:lnTo>
                  <a:pt x="4674" y="17394"/>
                </a:lnTo>
                <a:cubicBezTo>
                  <a:pt x="4647" y="17555"/>
                  <a:pt x="4714" y="17716"/>
                  <a:pt x="4848" y="17810"/>
                </a:cubicBezTo>
                <a:lnTo>
                  <a:pt x="5651" y="18465"/>
                </a:lnTo>
                <a:cubicBezTo>
                  <a:pt x="5746" y="18533"/>
                  <a:pt x="5839" y="18573"/>
                  <a:pt x="5946" y="18573"/>
                </a:cubicBezTo>
                <a:lnTo>
                  <a:pt x="6240" y="18573"/>
                </a:lnTo>
                <a:cubicBezTo>
                  <a:pt x="6348" y="18573"/>
                  <a:pt x="6455" y="18533"/>
                  <a:pt x="6535" y="18465"/>
                </a:cubicBezTo>
                <a:lnTo>
                  <a:pt x="7352" y="17810"/>
                </a:lnTo>
                <a:cubicBezTo>
                  <a:pt x="7472" y="17716"/>
                  <a:pt x="7540" y="17555"/>
                  <a:pt x="7513" y="17394"/>
                </a:cubicBezTo>
                <a:lnTo>
                  <a:pt x="7151" y="14100"/>
                </a:lnTo>
                <a:lnTo>
                  <a:pt x="7433" y="12788"/>
                </a:lnTo>
                <a:cubicBezTo>
                  <a:pt x="8504" y="12962"/>
                  <a:pt x="9267" y="13779"/>
                  <a:pt x="9936" y="15426"/>
                </a:cubicBezTo>
                <a:lnTo>
                  <a:pt x="10352" y="16457"/>
                </a:lnTo>
                <a:cubicBezTo>
                  <a:pt x="10418" y="16605"/>
                  <a:pt x="10539" y="16698"/>
                  <a:pt x="10686" y="16739"/>
                </a:cubicBezTo>
                <a:cubicBezTo>
                  <a:pt x="10715" y="16744"/>
                  <a:pt x="10745" y="16747"/>
                  <a:pt x="10775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1" y="12975"/>
                </a:lnTo>
                <a:cubicBezTo>
                  <a:pt x="15239" y="12802"/>
                  <a:pt x="15253" y="12507"/>
                  <a:pt x="15078" y="12320"/>
                </a:cubicBezTo>
                <a:cubicBezTo>
                  <a:pt x="14987" y="12221"/>
                  <a:pt x="14861" y="12170"/>
                  <a:pt x="14736" y="12170"/>
                </a:cubicBezTo>
                <a:cubicBezTo>
                  <a:pt x="14623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3" y="15078"/>
                </a:lnTo>
                <a:cubicBezTo>
                  <a:pt x="10245" y="13712"/>
                  <a:pt x="9267" y="11904"/>
                  <a:pt x="711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40" name="Google Shape;850;p42"/>
          <p:cNvCxnSpPr/>
          <p:nvPr/>
        </p:nvCxnSpPr>
        <p:spPr>
          <a:xfrm flipH="1">
            <a:off x="4989240" y="699840"/>
            <a:ext cx="4219920" cy="252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241" name="Google Shape;851;p42"/>
          <p:cNvGrpSpPr/>
          <p:nvPr/>
        </p:nvGrpSpPr>
        <p:grpSpPr>
          <a:xfrm>
            <a:off x="765000" y="629640"/>
            <a:ext cx="2160" cy="142920"/>
            <a:chOff x="765000" y="629640"/>
            <a:chExt cx="2160" cy="142920"/>
          </a:xfrm>
        </p:grpSpPr>
        <p:cxnSp>
          <p:nvCxnSpPr>
            <p:cNvPr id="242" name="Google Shape;852;p42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243" name="Google Shape;853;p42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sp>
        <p:nvSpPr>
          <p:cNvPr id="244" name="PlaceHolder 58"/>
          <p:cNvSpPr/>
          <p:nvPr/>
        </p:nvSpPr>
        <p:spPr>
          <a:xfrm>
            <a:off x="3169800" y="2858040"/>
            <a:ext cx="3022200" cy="57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Easy Tuning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Google Shape;847;p 4"/>
          <p:cNvSpPr/>
          <p:nvPr/>
        </p:nvSpPr>
        <p:spPr>
          <a:xfrm>
            <a:off x="7129440" y="1523880"/>
            <a:ext cx="1074600" cy="10746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6" name="Google Shape;848;p 4"/>
          <p:cNvSpPr/>
          <p:nvPr/>
        </p:nvSpPr>
        <p:spPr>
          <a:xfrm>
            <a:off x="7398000" y="1852920"/>
            <a:ext cx="537120" cy="487800"/>
          </a:xfrm>
          <a:custGeom>
            <a:avLst/>
            <a:gdLst>
              <a:gd name="textAreaLeft" fmla="*/ 0 w 537120"/>
              <a:gd name="textAreaRight" fmla="*/ 539640 w 537120"/>
              <a:gd name="textAreaTop" fmla="*/ 0 h 487800"/>
              <a:gd name="textAreaBottom" fmla="*/ 490320 h 487800"/>
            </a:gdLst>
            <a:ahLst/>
            <a:rect l="textAreaLeft" t="textAreaTop" r="textAreaRight" b="textAreaBottom"/>
            <a:pathLst>
              <a:path w="20771" h="18882">
                <a:moveTo>
                  <a:pt x="5773" y="0"/>
                </a:moveTo>
                <a:cubicBezTo>
                  <a:pt x="5505" y="0"/>
                  <a:pt x="5303" y="215"/>
                  <a:pt x="5303" y="469"/>
                </a:cubicBezTo>
                <a:cubicBezTo>
                  <a:pt x="5303" y="724"/>
                  <a:pt x="5505" y="938"/>
                  <a:pt x="5773" y="938"/>
                </a:cubicBezTo>
                <a:lnTo>
                  <a:pt x="7580" y="938"/>
                </a:lnTo>
                <a:cubicBezTo>
                  <a:pt x="7835" y="938"/>
                  <a:pt x="8049" y="724"/>
                  <a:pt x="8049" y="469"/>
                </a:cubicBezTo>
                <a:cubicBezTo>
                  <a:pt x="8049" y="215"/>
                  <a:pt x="7835" y="0"/>
                  <a:pt x="7580" y="0"/>
                </a:cubicBezTo>
                <a:close/>
                <a:moveTo>
                  <a:pt x="12013" y="2049"/>
                </a:moveTo>
                <a:cubicBezTo>
                  <a:pt x="11758" y="2049"/>
                  <a:pt x="11543" y="2263"/>
                  <a:pt x="11543" y="2518"/>
                </a:cubicBezTo>
                <a:cubicBezTo>
                  <a:pt x="11543" y="2772"/>
                  <a:pt x="11758" y="2986"/>
                  <a:pt x="12013" y="2986"/>
                </a:cubicBezTo>
                <a:lnTo>
                  <a:pt x="14584" y="2986"/>
                </a:lnTo>
                <a:cubicBezTo>
                  <a:pt x="14851" y="2986"/>
                  <a:pt x="15052" y="2772"/>
                  <a:pt x="15052" y="2518"/>
                </a:cubicBezTo>
                <a:cubicBezTo>
                  <a:pt x="15052" y="2263"/>
                  <a:pt x="14851" y="2049"/>
                  <a:pt x="14584" y="2049"/>
                </a:cubicBezTo>
                <a:close/>
                <a:moveTo>
                  <a:pt x="12013" y="3923"/>
                </a:moveTo>
                <a:cubicBezTo>
                  <a:pt x="11758" y="3923"/>
                  <a:pt x="11543" y="4138"/>
                  <a:pt x="11543" y="4393"/>
                </a:cubicBezTo>
                <a:cubicBezTo>
                  <a:pt x="11543" y="4646"/>
                  <a:pt x="11758" y="4861"/>
                  <a:pt x="12013" y="4861"/>
                </a:cubicBezTo>
                <a:lnTo>
                  <a:pt x="15735" y="4861"/>
                </a:lnTo>
                <a:cubicBezTo>
                  <a:pt x="16003" y="4861"/>
                  <a:pt x="16203" y="4646"/>
                  <a:pt x="16203" y="4393"/>
                </a:cubicBezTo>
                <a:cubicBezTo>
                  <a:pt x="16203" y="4138"/>
                  <a:pt x="16003" y="3923"/>
                  <a:pt x="15735" y="3923"/>
                </a:cubicBezTo>
                <a:close/>
                <a:moveTo>
                  <a:pt x="17128" y="938"/>
                </a:moveTo>
                <a:cubicBezTo>
                  <a:pt x="17610" y="938"/>
                  <a:pt x="18012" y="1339"/>
                  <a:pt x="18012" y="1822"/>
                </a:cubicBezTo>
                <a:lnTo>
                  <a:pt x="18012" y="5089"/>
                </a:lnTo>
                <a:cubicBezTo>
                  <a:pt x="18012" y="5584"/>
                  <a:pt x="17610" y="5973"/>
                  <a:pt x="17128" y="5973"/>
                </a:cubicBezTo>
                <a:lnTo>
                  <a:pt x="11490" y="5973"/>
                </a:lnTo>
                <a:cubicBezTo>
                  <a:pt x="11410" y="5973"/>
                  <a:pt x="11329" y="5999"/>
                  <a:pt x="11263" y="6039"/>
                </a:cubicBezTo>
                <a:lnTo>
                  <a:pt x="10165" y="6655"/>
                </a:lnTo>
                <a:lnTo>
                  <a:pt x="10165" y="1822"/>
                </a:lnTo>
                <a:cubicBezTo>
                  <a:pt x="10165" y="1339"/>
                  <a:pt x="10566" y="938"/>
                  <a:pt x="11061" y="938"/>
                </a:cubicBezTo>
                <a:close/>
                <a:moveTo>
                  <a:pt x="6094" y="6762"/>
                </a:moveTo>
                <a:cubicBezTo>
                  <a:pt x="6790" y="6762"/>
                  <a:pt x="7380" y="7205"/>
                  <a:pt x="7621" y="7807"/>
                </a:cubicBezTo>
                <a:lnTo>
                  <a:pt x="7607" y="7807"/>
                </a:lnTo>
                <a:cubicBezTo>
                  <a:pt x="6910" y="7807"/>
                  <a:pt x="6321" y="7378"/>
                  <a:pt x="6080" y="6762"/>
                </a:cubicBezTo>
                <a:close/>
                <a:moveTo>
                  <a:pt x="5183" y="7044"/>
                </a:moveTo>
                <a:cubicBezTo>
                  <a:pt x="5544" y="8035"/>
                  <a:pt x="6496" y="8744"/>
                  <a:pt x="7607" y="8744"/>
                </a:cubicBezTo>
                <a:cubicBezTo>
                  <a:pt x="7633" y="8744"/>
                  <a:pt x="7660" y="8744"/>
                  <a:pt x="7687" y="8731"/>
                </a:cubicBezTo>
                <a:lnTo>
                  <a:pt x="7687" y="8731"/>
                </a:lnTo>
                <a:cubicBezTo>
                  <a:pt x="7540" y="9481"/>
                  <a:pt x="6884" y="10043"/>
                  <a:pt x="6094" y="10043"/>
                </a:cubicBezTo>
                <a:cubicBezTo>
                  <a:pt x="5196" y="10043"/>
                  <a:pt x="4460" y="9306"/>
                  <a:pt x="4460" y="8396"/>
                </a:cubicBezTo>
                <a:cubicBezTo>
                  <a:pt x="4460" y="7833"/>
                  <a:pt x="4741" y="7338"/>
                  <a:pt x="5183" y="7044"/>
                </a:cubicBezTo>
                <a:close/>
                <a:moveTo>
                  <a:pt x="6094" y="5839"/>
                </a:moveTo>
                <a:cubicBezTo>
                  <a:pt x="5853" y="5839"/>
                  <a:pt x="5612" y="5865"/>
                  <a:pt x="5384" y="5932"/>
                </a:cubicBezTo>
                <a:lnTo>
                  <a:pt x="5371" y="5932"/>
                </a:lnTo>
                <a:cubicBezTo>
                  <a:pt x="4300" y="6253"/>
                  <a:pt x="3523" y="7231"/>
                  <a:pt x="3523" y="8396"/>
                </a:cubicBezTo>
                <a:cubicBezTo>
                  <a:pt x="3523" y="9815"/>
                  <a:pt x="4675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8276"/>
                  <a:pt x="8651" y="8155"/>
                  <a:pt x="8638" y="8035"/>
                </a:cubicBezTo>
                <a:cubicBezTo>
                  <a:pt x="8451" y="6776"/>
                  <a:pt x="7380" y="5839"/>
                  <a:pt x="6094" y="5839"/>
                </a:cubicBezTo>
                <a:close/>
                <a:moveTo>
                  <a:pt x="899" y="2116"/>
                </a:moveTo>
                <a:cubicBezTo>
                  <a:pt x="644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4" y="13323"/>
                  <a:pt x="899" y="13323"/>
                </a:cubicBezTo>
                <a:cubicBezTo>
                  <a:pt x="1166" y="13323"/>
                  <a:pt x="1367" y="13109"/>
                  <a:pt x="1367" y="12855"/>
                </a:cubicBezTo>
                <a:lnTo>
                  <a:pt x="1367" y="3053"/>
                </a:lnTo>
                <a:lnTo>
                  <a:pt x="7660" y="3053"/>
                </a:lnTo>
                <a:cubicBezTo>
                  <a:pt x="7928" y="3053"/>
                  <a:pt x="8129" y="2839"/>
                  <a:pt x="8129" y="2584"/>
                </a:cubicBezTo>
                <a:cubicBezTo>
                  <a:pt x="8129" y="2330"/>
                  <a:pt x="7928" y="2116"/>
                  <a:pt x="7660" y="2116"/>
                </a:cubicBezTo>
                <a:close/>
                <a:moveTo>
                  <a:pt x="6616" y="12748"/>
                </a:moveTo>
                <a:lnTo>
                  <a:pt x="6067" y="13498"/>
                </a:lnTo>
                <a:lnTo>
                  <a:pt x="5532" y="12748"/>
                </a:lnTo>
                <a:close/>
                <a:moveTo>
                  <a:pt x="11061" y="0"/>
                </a:moveTo>
                <a:cubicBezTo>
                  <a:pt x="10058" y="0"/>
                  <a:pt x="9227" y="817"/>
                  <a:pt x="9227" y="1822"/>
                </a:cubicBezTo>
                <a:lnTo>
                  <a:pt x="9227" y="7446"/>
                </a:lnTo>
                <a:cubicBezTo>
                  <a:pt x="9227" y="7606"/>
                  <a:pt x="9321" y="7767"/>
                  <a:pt x="9468" y="7847"/>
                </a:cubicBezTo>
                <a:cubicBezTo>
                  <a:pt x="9535" y="7887"/>
                  <a:pt x="9612" y="7908"/>
                  <a:pt x="9691" y="7908"/>
                </a:cubicBezTo>
                <a:cubicBezTo>
                  <a:pt x="9769" y="7908"/>
                  <a:pt x="9850" y="7887"/>
                  <a:pt x="9924" y="7847"/>
                </a:cubicBezTo>
                <a:lnTo>
                  <a:pt x="11611" y="6910"/>
                </a:lnTo>
                <a:lnTo>
                  <a:pt x="17128" y="6910"/>
                </a:lnTo>
                <a:cubicBezTo>
                  <a:pt x="18132" y="6910"/>
                  <a:pt x="18949" y="6093"/>
                  <a:pt x="18949" y="5089"/>
                </a:cubicBezTo>
                <a:lnTo>
                  <a:pt x="18949" y="3053"/>
                </a:lnTo>
                <a:lnTo>
                  <a:pt x="19833" y="3053"/>
                </a:lnTo>
                <a:lnTo>
                  <a:pt x="19833" y="16471"/>
                </a:lnTo>
                <a:lnTo>
                  <a:pt x="13218" y="16471"/>
                </a:lnTo>
                <a:cubicBezTo>
                  <a:pt x="12963" y="16471"/>
                  <a:pt x="12749" y="16671"/>
                  <a:pt x="12749" y="16926"/>
                </a:cubicBezTo>
                <a:cubicBezTo>
                  <a:pt x="12749" y="17194"/>
                  <a:pt x="12963" y="17394"/>
                  <a:pt x="13218" y="17394"/>
                </a:cubicBezTo>
                <a:lnTo>
                  <a:pt x="20301" y="17394"/>
                </a:lnTo>
                <a:cubicBezTo>
                  <a:pt x="20556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56" y="2116"/>
                  <a:pt x="20301" y="2116"/>
                </a:cubicBezTo>
                <a:lnTo>
                  <a:pt x="18949" y="2116"/>
                </a:lnTo>
                <a:lnTo>
                  <a:pt x="18949" y="1822"/>
                </a:lnTo>
                <a:cubicBezTo>
                  <a:pt x="18949" y="817"/>
                  <a:pt x="18132" y="0"/>
                  <a:pt x="17128" y="0"/>
                </a:cubicBezTo>
                <a:close/>
                <a:moveTo>
                  <a:pt x="5237" y="11824"/>
                </a:moveTo>
                <a:cubicBezTo>
                  <a:pt x="2974" y="11824"/>
                  <a:pt x="1956" y="13672"/>
                  <a:pt x="1381" y="15078"/>
                </a:cubicBezTo>
                <a:lnTo>
                  <a:pt x="95" y="18238"/>
                </a:lnTo>
                <a:cubicBezTo>
                  <a:pt x="1" y="18479"/>
                  <a:pt x="122" y="18747"/>
                  <a:pt x="363" y="18854"/>
                </a:cubicBezTo>
                <a:cubicBezTo>
                  <a:pt x="416" y="18867"/>
                  <a:pt x="470" y="18881"/>
                  <a:pt x="536" y="18881"/>
                </a:cubicBezTo>
                <a:cubicBezTo>
                  <a:pt x="711" y="18881"/>
                  <a:pt x="885" y="18774"/>
                  <a:pt x="965" y="18586"/>
                </a:cubicBezTo>
                <a:lnTo>
                  <a:pt x="2250" y="15426"/>
                </a:lnTo>
                <a:cubicBezTo>
                  <a:pt x="2854" y="13939"/>
                  <a:pt x="3536" y="13136"/>
                  <a:pt x="4460" y="12855"/>
                </a:cubicBezTo>
                <a:lnTo>
                  <a:pt x="5692" y="14555"/>
                </a:lnTo>
                <a:cubicBezTo>
                  <a:pt x="5786" y="14676"/>
                  <a:pt x="5919" y="14757"/>
                  <a:pt x="6067" y="14757"/>
                </a:cubicBezTo>
                <a:cubicBezTo>
                  <a:pt x="6214" y="14757"/>
                  <a:pt x="6362" y="14676"/>
                  <a:pt x="6442" y="14555"/>
                </a:cubicBezTo>
                <a:lnTo>
                  <a:pt x="7701" y="12855"/>
                </a:lnTo>
                <a:cubicBezTo>
                  <a:pt x="8638" y="13109"/>
                  <a:pt x="9321" y="13927"/>
                  <a:pt x="9937" y="15426"/>
                </a:cubicBezTo>
                <a:lnTo>
                  <a:pt x="10352" y="16457"/>
                </a:lnTo>
                <a:cubicBezTo>
                  <a:pt x="10406" y="16605"/>
                  <a:pt x="10540" y="16698"/>
                  <a:pt x="10686" y="16739"/>
                </a:cubicBezTo>
                <a:cubicBezTo>
                  <a:pt x="10716" y="16744"/>
                  <a:pt x="10746" y="16747"/>
                  <a:pt x="10776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2" y="12975"/>
                </a:lnTo>
                <a:cubicBezTo>
                  <a:pt x="15239" y="12802"/>
                  <a:pt x="15253" y="12507"/>
                  <a:pt x="15079" y="12320"/>
                </a:cubicBezTo>
                <a:cubicBezTo>
                  <a:pt x="14987" y="12221"/>
                  <a:pt x="14862" y="12170"/>
                  <a:pt x="14736" y="12170"/>
                </a:cubicBezTo>
                <a:cubicBezTo>
                  <a:pt x="14624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4" y="15078"/>
                </a:lnTo>
                <a:cubicBezTo>
                  <a:pt x="10231" y="13672"/>
                  <a:pt x="9214" y="11824"/>
                  <a:pt x="695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61"/>
          <p:cNvSpPr/>
          <p:nvPr/>
        </p:nvSpPr>
        <p:spPr>
          <a:xfrm>
            <a:off x="6084000" y="3481560"/>
            <a:ext cx="3022200" cy="870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Such a low AUC means it is not learning well. This would require many more iterations of Grid Search to find optimal solutions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62"/>
          <p:cNvSpPr/>
          <p:nvPr/>
        </p:nvSpPr>
        <p:spPr>
          <a:xfrm>
            <a:off x="6158160" y="2858040"/>
            <a:ext cx="3022200" cy="57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Poor Prediction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560" y="943560"/>
            <a:ext cx="8228520" cy="3223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rgbClr val="eeeeee"/>
                </a:solidFill>
                <a:latin typeface="Barlow ExtraBold"/>
                <a:ea typeface="Barlow ExtraBold"/>
              </a:rPr>
              <a:t>Neural Collaborative Filtering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931680" y="114480"/>
            <a:ext cx="74901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NCF – Overview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title"/>
          </p:nvPr>
        </p:nvSpPr>
        <p:spPr>
          <a:xfrm>
            <a:off x="849600" y="3502440"/>
            <a:ext cx="2216880" cy="109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15K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title"/>
          </p:nvPr>
        </p:nvSpPr>
        <p:spPr>
          <a:xfrm>
            <a:off x="3467880" y="3502440"/>
            <a:ext cx="2216880" cy="109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20M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 type="title"/>
          </p:nvPr>
        </p:nvSpPr>
        <p:spPr>
          <a:xfrm>
            <a:off x="6089400" y="3502440"/>
            <a:ext cx="2216880" cy="109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35%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5"/>
          <p:cNvSpPr>
            <a:spLocks noGrp="1"/>
          </p:cNvSpPr>
          <p:nvPr>
            <p:ph type="subTitle"/>
          </p:nvPr>
        </p:nvSpPr>
        <p:spPr>
          <a:xfrm>
            <a:off x="752760" y="933840"/>
            <a:ext cx="2446920" cy="43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1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6"/>
          <p:cNvSpPr>
            <a:spLocks noGrp="1"/>
          </p:cNvSpPr>
          <p:nvPr>
            <p:ph type="subTitle"/>
          </p:nvPr>
        </p:nvSpPr>
        <p:spPr>
          <a:xfrm>
            <a:off x="734400" y="2008800"/>
            <a:ext cx="2446920" cy="79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User Matrix and Item Matrix are fed. Then performs Dot product to create input matrix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7"/>
          <p:cNvSpPr>
            <a:spLocks noGrp="1"/>
          </p:cNvSpPr>
          <p:nvPr>
            <p:ph type="subTitle"/>
          </p:nvPr>
        </p:nvSpPr>
        <p:spPr>
          <a:xfrm>
            <a:off x="3267360" y="933840"/>
            <a:ext cx="2446920" cy="43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2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8"/>
          <p:cNvSpPr>
            <a:spLocks noGrp="1"/>
          </p:cNvSpPr>
          <p:nvPr>
            <p:ph type="subTitle"/>
          </p:nvPr>
        </p:nvSpPr>
        <p:spPr>
          <a:xfrm>
            <a:off x="3352680" y="2008800"/>
            <a:ext cx="2446920" cy="79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Run through Hidden Layers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9"/>
          <p:cNvSpPr>
            <a:spLocks noGrp="1"/>
          </p:cNvSpPr>
          <p:nvPr>
            <p:ph type="subTitle"/>
          </p:nvPr>
        </p:nvSpPr>
        <p:spPr>
          <a:xfrm>
            <a:off x="6010560" y="933840"/>
            <a:ext cx="2446920" cy="43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3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10"/>
          <p:cNvSpPr>
            <a:spLocks noGrp="1"/>
          </p:cNvSpPr>
          <p:nvPr>
            <p:ph type="subTitle"/>
          </p:nvPr>
        </p:nvSpPr>
        <p:spPr>
          <a:xfrm>
            <a:off x="5974560" y="2008800"/>
            <a:ext cx="2446920" cy="79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Output Binary Classifier (0;1) for interactions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60" name="Google Shape;793;p 1"/>
          <p:cNvCxnSpPr/>
          <p:nvPr/>
        </p:nvCxnSpPr>
        <p:spPr>
          <a:xfrm flipH="1">
            <a:off x="6288480" y="699840"/>
            <a:ext cx="2920680" cy="252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261" name="Google Shape;794;p 1"/>
          <p:cNvGrpSpPr/>
          <p:nvPr/>
        </p:nvGrpSpPr>
        <p:grpSpPr>
          <a:xfrm>
            <a:off x="765000" y="629640"/>
            <a:ext cx="2160" cy="142920"/>
            <a:chOff x="765000" y="629640"/>
            <a:chExt cx="2160" cy="142920"/>
          </a:xfrm>
        </p:grpSpPr>
        <p:cxnSp>
          <p:nvCxnSpPr>
            <p:cNvPr id="262" name="Google Shape;795;p 1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263" name="Google Shape;796;p 1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160" cy="85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NCF 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7771680" cy="39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Setup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6" name="" descr=""/>
          <p:cNvPicPr/>
          <p:nvPr/>
        </p:nvPicPr>
        <p:blipFill>
          <a:blip r:embed="rId1"/>
          <a:stretch/>
        </p:blipFill>
        <p:spPr>
          <a:xfrm>
            <a:off x="191520" y="1828800"/>
            <a:ext cx="3242880" cy="2541600"/>
          </a:xfrm>
          <a:prstGeom prst="rect">
            <a:avLst/>
          </a:prstGeom>
          <a:ln w="0">
            <a:noFill/>
          </a:ln>
        </p:spPr>
      </p:pic>
      <p:sp>
        <p:nvSpPr>
          <p:cNvPr id="267" name=""/>
          <p:cNvSpPr/>
          <p:nvPr/>
        </p:nvSpPr>
        <p:spPr>
          <a:xfrm>
            <a:off x="191520" y="4454280"/>
            <a:ext cx="327996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Use GPU for faster processing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8" name="" descr=""/>
          <p:cNvPicPr/>
          <p:nvPr/>
        </p:nvPicPr>
        <p:blipFill>
          <a:blip r:embed="rId2"/>
          <a:stretch/>
        </p:blipFill>
        <p:spPr>
          <a:xfrm>
            <a:off x="4114800" y="1828800"/>
            <a:ext cx="4571280" cy="2389320"/>
          </a:xfrm>
          <a:prstGeom prst="rect">
            <a:avLst/>
          </a:prstGeom>
          <a:ln w="0">
            <a:noFill/>
          </a:ln>
        </p:spPr>
      </p:pic>
      <p:sp>
        <p:nvSpPr>
          <p:cNvPr id="269" name=""/>
          <p:cNvSpPr/>
          <p:nvPr/>
        </p:nvSpPr>
        <p:spPr>
          <a:xfrm>
            <a:off x="4572000" y="4343400"/>
            <a:ext cx="373716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Input → Embedding → Dot product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31680" y="375120"/>
            <a:ext cx="74901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Table of contents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6" name="Google Shape;159;p27"/>
          <p:cNvCxnSpPr/>
          <p:nvPr/>
        </p:nvCxnSpPr>
        <p:spPr>
          <a:xfrm flipH="1">
            <a:off x="4426920" y="1143000"/>
            <a:ext cx="4718880" cy="252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77" name="Google Shape;160;p27"/>
          <p:cNvGrpSpPr/>
          <p:nvPr/>
        </p:nvGrpSpPr>
        <p:grpSpPr>
          <a:xfrm>
            <a:off x="765000" y="629640"/>
            <a:ext cx="2160" cy="142920"/>
            <a:chOff x="765000" y="629640"/>
            <a:chExt cx="2160" cy="142920"/>
          </a:xfrm>
        </p:grpSpPr>
        <p:cxnSp>
          <p:nvCxnSpPr>
            <p:cNvPr id="78" name="Google Shape;161;p27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79" name="Google Shape;162;p27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sp>
        <p:nvSpPr>
          <p:cNvPr id="80" name=""/>
          <p:cNvSpPr/>
          <p:nvPr/>
        </p:nvSpPr>
        <p:spPr>
          <a:xfrm>
            <a:off x="167040" y="1828800"/>
            <a:ext cx="4403880" cy="216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1)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Dataset Overview</a:t>
            </a:r>
            <a:endParaRPr b="0" lang="en-US" sz="25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    </a:t>
            </a: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a)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Data Visualization</a:t>
            </a:r>
            <a:endParaRPr b="0" lang="en-US" sz="25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    </a:t>
            </a: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b)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Data Preparation</a:t>
            </a:r>
            <a:endParaRPr b="0" lang="en-US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"/>
          <p:cNvSpPr/>
          <p:nvPr/>
        </p:nvSpPr>
        <p:spPr>
          <a:xfrm>
            <a:off x="4707000" y="1828800"/>
            <a:ext cx="4435920" cy="221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2)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Models &amp; Algorithms</a:t>
            </a:r>
            <a:endParaRPr b="0" lang="en-US" sz="25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3)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Future</a:t>
            </a:r>
            <a:r>
              <a:rPr b="0" lang="en-US" sz="2500" spc="-1" strike="noStrike">
                <a:solidFill>
                  <a:srgbClr val="eeeeee"/>
                </a:solidFill>
                <a:latin typeface="Blinker"/>
              </a:rPr>
              <a:t>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Work</a:t>
            </a:r>
            <a:endParaRPr b="0" lang="en-US" sz="25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4)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Conclusion</a:t>
            </a:r>
            <a:endParaRPr b="0" lang="en-US" sz="2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160" cy="85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NCF 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7543080" cy="39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Model Structure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"/>
          <p:cNvSpPr/>
          <p:nvPr/>
        </p:nvSpPr>
        <p:spPr>
          <a:xfrm>
            <a:off x="1798920" y="3539880"/>
            <a:ext cx="528696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Dot Product → Hidden layers 1 → 2 → 3 → output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3" name="" descr=""/>
          <p:cNvPicPr/>
          <p:nvPr/>
        </p:nvPicPr>
        <p:blipFill>
          <a:blip r:embed="rId1"/>
          <a:stretch/>
        </p:blipFill>
        <p:spPr>
          <a:xfrm>
            <a:off x="645840" y="1828800"/>
            <a:ext cx="2782440" cy="1599480"/>
          </a:xfrm>
          <a:prstGeom prst="rect">
            <a:avLst/>
          </a:prstGeom>
          <a:ln w="0">
            <a:noFill/>
          </a:ln>
        </p:spPr>
      </p:pic>
      <p:pic>
        <p:nvPicPr>
          <p:cNvPr id="274" name="" descr=""/>
          <p:cNvPicPr/>
          <p:nvPr/>
        </p:nvPicPr>
        <p:blipFill>
          <a:blip r:embed="rId2"/>
          <a:stretch/>
        </p:blipFill>
        <p:spPr>
          <a:xfrm>
            <a:off x="3657600" y="1828800"/>
            <a:ext cx="5067000" cy="1599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160" cy="85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NCF 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457920" y="1203480"/>
            <a:ext cx="7999560" cy="39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Compile then Train model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7" name="" descr=""/>
          <p:cNvPicPr/>
          <p:nvPr/>
        </p:nvPicPr>
        <p:blipFill>
          <a:blip r:embed="rId1"/>
          <a:srcRect l="0" t="0" r="0" b="9053"/>
          <a:stretch/>
        </p:blipFill>
        <p:spPr>
          <a:xfrm>
            <a:off x="228600" y="1600200"/>
            <a:ext cx="3641040" cy="2970720"/>
          </a:xfrm>
          <a:prstGeom prst="rect">
            <a:avLst/>
          </a:prstGeom>
          <a:ln w="0">
            <a:noFill/>
          </a:ln>
        </p:spPr>
      </p:pic>
      <p:pic>
        <p:nvPicPr>
          <p:cNvPr id="278" name="" descr=""/>
          <p:cNvPicPr/>
          <p:nvPr/>
        </p:nvPicPr>
        <p:blipFill>
          <a:blip r:embed="rId2"/>
          <a:stretch/>
        </p:blipFill>
        <p:spPr>
          <a:xfrm>
            <a:off x="4079880" y="1729800"/>
            <a:ext cx="4834800" cy="1469880"/>
          </a:xfrm>
          <a:prstGeom prst="rect">
            <a:avLst/>
          </a:prstGeom>
          <a:ln w="0">
            <a:noFill/>
          </a:ln>
        </p:spPr>
      </p:pic>
      <p:sp>
        <p:nvSpPr>
          <p:cNvPr id="279" name=""/>
          <p:cNvSpPr/>
          <p:nvPr/>
        </p:nvSpPr>
        <p:spPr>
          <a:xfrm>
            <a:off x="937800" y="4649400"/>
            <a:ext cx="18046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Model summary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"/>
          <p:cNvSpPr/>
          <p:nvPr/>
        </p:nvSpPr>
        <p:spPr>
          <a:xfrm>
            <a:off x="5715000" y="3200400"/>
            <a:ext cx="167796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Model Training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"/>
          <p:cNvSpPr/>
          <p:nvPr/>
        </p:nvSpPr>
        <p:spPr>
          <a:xfrm>
            <a:off x="4497840" y="3981600"/>
            <a:ext cx="4078440" cy="60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000000"/>
                </a:solidFill>
                <a:uFillTx/>
                <a:latin typeface="Arial"/>
              </a:rPr>
              <a:t>Note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: I printed Precision and Recall to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get a better idea of performance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160" cy="85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NCF – Performance Evaluation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/>
          </p:nvPr>
        </p:nvSpPr>
        <p:spPr>
          <a:xfrm>
            <a:off x="4800600" y="1828800"/>
            <a:ext cx="3884760" cy="161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Very low probability for interactions (&lt; 0.2)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4" name="" descr=""/>
          <p:cNvPicPr/>
          <p:nvPr/>
        </p:nvPicPr>
        <p:blipFill>
          <a:blip r:embed="rId1"/>
          <a:stretch/>
        </p:blipFill>
        <p:spPr>
          <a:xfrm>
            <a:off x="417600" y="1573920"/>
            <a:ext cx="4154400" cy="2240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914400" y="114480"/>
            <a:ext cx="74901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Take Aways from NCF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subTitle"/>
          </p:nvPr>
        </p:nvSpPr>
        <p:spPr>
          <a:xfrm>
            <a:off x="367920" y="2971800"/>
            <a:ext cx="2603160" cy="1906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Despite me running many different models using both my CPU and GPU, NCF would run slower on average for training and testing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subTitle"/>
          </p:nvPr>
        </p:nvSpPr>
        <p:spPr>
          <a:xfrm>
            <a:off x="6281640" y="3121560"/>
            <a:ext cx="2633040" cy="122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High Accuracy but Extremely low Precision and Recall indicates model is overfitting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 type="subTitle"/>
          </p:nvPr>
        </p:nvSpPr>
        <p:spPr>
          <a:xfrm>
            <a:off x="175320" y="2515680"/>
            <a:ext cx="302220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Slower than CF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5"/>
          <p:cNvSpPr>
            <a:spLocks noGrp="1"/>
          </p:cNvSpPr>
          <p:nvPr>
            <p:ph type="subTitle"/>
          </p:nvPr>
        </p:nvSpPr>
        <p:spPr>
          <a:xfrm>
            <a:off x="6011640" y="2515680"/>
            <a:ext cx="302220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Poor Learning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Google Shape;846;p 1"/>
          <p:cNvSpPr/>
          <p:nvPr/>
        </p:nvSpPr>
        <p:spPr>
          <a:xfrm>
            <a:off x="1077120" y="1199880"/>
            <a:ext cx="1074600" cy="10746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1" name="Google Shape;847;p 1"/>
          <p:cNvSpPr/>
          <p:nvPr/>
        </p:nvSpPr>
        <p:spPr>
          <a:xfrm>
            <a:off x="7021440" y="1199880"/>
            <a:ext cx="1074600" cy="10746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2" name="Google Shape;848;p 1"/>
          <p:cNvSpPr/>
          <p:nvPr/>
        </p:nvSpPr>
        <p:spPr>
          <a:xfrm>
            <a:off x="7290000" y="1528920"/>
            <a:ext cx="537120" cy="487800"/>
          </a:xfrm>
          <a:custGeom>
            <a:avLst/>
            <a:gdLst>
              <a:gd name="textAreaLeft" fmla="*/ 0 w 537120"/>
              <a:gd name="textAreaRight" fmla="*/ 539640 w 537120"/>
              <a:gd name="textAreaTop" fmla="*/ 0 h 487800"/>
              <a:gd name="textAreaBottom" fmla="*/ 490320 h 487800"/>
            </a:gdLst>
            <a:ahLst/>
            <a:rect l="textAreaLeft" t="textAreaTop" r="textAreaRight" b="textAreaBottom"/>
            <a:pathLst>
              <a:path w="20771" h="18882">
                <a:moveTo>
                  <a:pt x="5773" y="0"/>
                </a:moveTo>
                <a:cubicBezTo>
                  <a:pt x="5505" y="0"/>
                  <a:pt x="5303" y="215"/>
                  <a:pt x="5303" y="469"/>
                </a:cubicBezTo>
                <a:cubicBezTo>
                  <a:pt x="5303" y="724"/>
                  <a:pt x="5505" y="938"/>
                  <a:pt x="5773" y="938"/>
                </a:cubicBezTo>
                <a:lnTo>
                  <a:pt x="7580" y="938"/>
                </a:lnTo>
                <a:cubicBezTo>
                  <a:pt x="7835" y="938"/>
                  <a:pt x="8049" y="724"/>
                  <a:pt x="8049" y="469"/>
                </a:cubicBezTo>
                <a:cubicBezTo>
                  <a:pt x="8049" y="215"/>
                  <a:pt x="7835" y="0"/>
                  <a:pt x="7580" y="0"/>
                </a:cubicBezTo>
                <a:close/>
                <a:moveTo>
                  <a:pt x="12013" y="2049"/>
                </a:moveTo>
                <a:cubicBezTo>
                  <a:pt x="11758" y="2049"/>
                  <a:pt x="11543" y="2263"/>
                  <a:pt x="11543" y="2518"/>
                </a:cubicBezTo>
                <a:cubicBezTo>
                  <a:pt x="11543" y="2772"/>
                  <a:pt x="11758" y="2986"/>
                  <a:pt x="12013" y="2986"/>
                </a:cubicBezTo>
                <a:lnTo>
                  <a:pt x="14584" y="2986"/>
                </a:lnTo>
                <a:cubicBezTo>
                  <a:pt x="14851" y="2986"/>
                  <a:pt x="15052" y="2772"/>
                  <a:pt x="15052" y="2518"/>
                </a:cubicBezTo>
                <a:cubicBezTo>
                  <a:pt x="15052" y="2263"/>
                  <a:pt x="14851" y="2049"/>
                  <a:pt x="14584" y="2049"/>
                </a:cubicBezTo>
                <a:close/>
                <a:moveTo>
                  <a:pt x="12013" y="3923"/>
                </a:moveTo>
                <a:cubicBezTo>
                  <a:pt x="11758" y="3923"/>
                  <a:pt x="11543" y="4138"/>
                  <a:pt x="11543" y="4393"/>
                </a:cubicBezTo>
                <a:cubicBezTo>
                  <a:pt x="11543" y="4646"/>
                  <a:pt x="11758" y="4861"/>
                  <a:pt x="12013" y="4861"/>
                </a:cubicBezTo>
                <a:lnTo>
                  <a:pt x="15735" y="4861"/>
                </a:lnTo>
                <a:cubicBezTo>
                  <a:pt x="16003" y="4861"/>
                  <a:pt x="16203" y="4646"/>
                  <a:pt x="16203" y="4393"/>
                </a:cubicBezTo>
                <a:cubicBezTo>
                  <a:pt x="16203" y="4138"/>
                  <a:pt x="16003" y="3923"/>
                  <a:pt x="15735" y="3923"/>
                </a:cubicBezTo>
                <a:close/>
                <a:moveTo>
                  <a:pt x="17128" y="938"/>
                </a:moveTo>
                <a:cubicBezTo>
                  <a:pt x="17610" y="938"/>
                  <a:pt x="18012" y="1339"/>
                  <a:pt x="18012" y="1822"/>
                </a:cubicBezTo>
                <a:lnTo>
                  <a:pt x="18012" y="5089"/>
                </a:lnTo>
                <a:cubicBezTo>
                  <a:pt x="18012" y="5584"/>
                  <a:pt x="17610" y="5973"/>
                  <a:pt x="17128" y="5973"/>
                </a:cubicBezTo>
                <a:lnTo>
                  <a:pt x="11490" y="5973"/>
                </a:lnTo>
                <a:cubicBezTo>
                  <a:pt x="11410" y="5973"/>
                  <a:pt x="11329" y="5999"/>
                  <a:pt x="11263" y="6039"/>
                </a:cubicBezTo>
                <a:lnTo>
                  <a:pt x="10165" y="6655"/>
                </a:lnTo>
                <a:lnTo>
                  <a:pt x="10165" y="1822"/>
                </a:lnTo>
                <a:cubicBezTo>
                  <a:pt x="10165" y="1339"/>
                  <a:pt x="10566" y="938"/>
                  <a:pt x="11061" y="938"/>
                </a:cubicBezTo>
                <a:close/>
                <a:moveTo>
                  <a:pt x="6094" y="6762"/>
                </a:moveTo>
                <a:cubicBezTo>
                  <a:pt x="6790" y="6762"/>
                  <a:pt x="7380" y="7205"/>
                  <a:pt x="7621" y="7807"/>
                </a:cubicBezTo>
                <a:lnTo>
                  <a:pt x="7607" y="7807"/>
                </a:lnTo>
                <a:cubicBezTo>
                  <a:pt x="6910" y="7807"/>
                  <a:pt x="6321" y="7378"/>
                  <a:pt x="6080" y="6762"/>
                </a:cubicBezTo>
                <a:close/>
                <a:moveTo>
                  <a:pt x="5183" y="7044"/>
                </a:moveTo>
                <a:cubicBezTo>
                  <a:pt x="5544" y="8035"/>
                  <a:pt x="6496" y="8744"/>
                  <a:pt x="7607" y="8744"/>
                </a:cubicBezTo>
                <a:cubicBezTo>
                  <a:pt x="7633" y="8744"/>
                  <a:pt x="7660" y="8744"/>
                  <a:pt x="7687" y="8731"/>
                </a:cubicBezTo>
                <a:lnTo>
                  <a:pt x="7687" y="8731"/>
                </a:lnTo>
                <a:cubicBezTo>
                  <a:pt x="7540" y="9481"/>
                  <a:pt x="6884" y="10043"/>
                  <a:pt x="6094" y="10043"/>
                </a:cubicBezTo>
                <a:cubicBezTo>
                  <a:pt x="5196" y="10043"/>
                  <a:pt x="4460" y="9306"/>
                  <a:pt x="4460" y="8396"/>
                </a:cubicBezTo>
                <a:cubicBezTo>
                  <a:pt x="4460" y="7833"/>
                  <a:pt x="4741" y="7338"/>
                  <a:pt x="5183" y="7044"/>
                </a:cubicBezTo>
                <a:close/>
                <a:moveTo>
                  <a:pt x="6094" y="5839"/>
                </a:moveTo>
                <a:cubicBezTo>
                  <a:pt x="5853" y="5839"/>
                  <a:pt x="5612" y="5865"/>
                  <a:pt x="5384" y="5932"/>
                </a:cubicBezTo>
                <a:lnTo>
                  <a:pt x="5371" y="5932"/>
                </a:lnTo>
                <a:cubicBezTo>
                  <a:pt x="4300" y="6253"/>
                  <a:pt x="3523" y="7231"/>
                  <a:pt x="3523" y="8396"/>
                </a:cubicBezTo>
                <a:cubicBezTo>
                  <a:pt x="3523" y="9815"/>
                  <a:pt x="4675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8276"/>
                  <a:pt x="8651" y="8155"/>
                  <a:pt x="8638" y="8035"/>
                </a:cubicBezTo>
                <a:cubicBezTo>
                  <a:pt x="8451" y="6776"/>
                  <a:pt x="7380" y="5839"/>
                  <a:pt x="6094" y="5839"/>
                </a:cubicBezTo>
                <a:close/>
                <a:moveTo>
                  <a:pt x="899" y="2116"/>
                </a:moveTo>
                <a:cubicBezTo>
                  <a:pt x="644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4" y="13323"/>
                  <a:pt x="899" y="13323"/>
                </a:cubicBezTo>
                <a:cubicBezTo>
                  <a:pt x="1166" y="13323"/>
                  <a:pt x="1367" y="13109"/>
                  <a:pt x="1367" y="12855"/>
                </a:cubicBezTo>
                <a:lnTo>
                  <a:pt x="1367" y="3053"/>
                </a:lnTo>
                <a:lnTo>
                  <a:pt x="7660" y="3053"/>
                </a:lnTo>
                <a:cubicBezTo>
                  <a:pt x="7928" y="3053"/>
                  <a:pt x="8129" y="2839"/>
                  <a:pt x="8129" y="2584"/>
                </a:cubicBezTo>
                <a:cubicBezTo>
                  <a:pt x="8129" y="2330"/>
                  <a:pt x="7928" y="2116"/>
                  <a:pt x="7660" y="2116"/>
                </a:cubicBezTo>
                <a:close/>
                <a:moveTo>
                  <a:pt x="6616" y="12748"/>
                </a:moveTo>
                <a:lnTo>
                  <a:pt x="6067" y="13498"/>
                </a:lnTo>
                <a:lnTo>
                  <a:pt x="5532" y="12748"/>
                </a:lnTo>
                <a:close/>
                <a:moveTo>
                  <a:pt x="11061" y="0"/>
                </a:moveTo>
                <a:cubicBezTo>
                  <a:pt x="10058" y="0"/>
                  <a:pt x="9227" y="817"/>
                  <a:pt x="9227" y="1822"/>
                </a:cubicBezTo>
                <a:lnTo>
                  <a:pt x="9227" y="7446"/>
                </a:lnTo>
                <a:cubicBezTo>
                  <a:pt x="9227" y="7606"/>
                  <a:pt x="9321" y="7767"/>
                  <a:pt x="9468" y="7847"/>
                </a:cubicBezTo>
                <a:cubicBezTo>
                  <a:pt x="9535" y="7887"/>
                  <a:pt x="9612" y="7908"/>
                  <a:pt x="9691" y="7908"/>
                </a:cubicBezTo>
                <a:cubicBezTo>
                  <a:pt x="9769" y="7908"/>
                  <a:pt x="9850" y="7887"/>
                  <a:pt x="9924" y="7847"/>
                </a:cubicBezTo>
                <a:lnTo>
                  <a:pt x="11611" y="6910"/>
                </a:lnTo>
                <a:lnTo>
                  <a:pt x="17128" y="6910"/>
                </a:lnTo>
                <a:cubicBezTo>
                  <a:pt x="18132" y="6910"/>
                  <a:pt x="18949" y="6093"/>
                  <a:pt x="18949" y="5089"/>
                </a:cubicBezTo>
                <a:lnTo>
                  <a:pt x="18949" y="3053"/>
                </a:lnTo>
                <a:lnTo>
                  <a:pt x="19833" y="3053"/>
                </a:lnTo>
                <a:lnTo>
                  <a:pt x="19833" y="16471"/>
                </a:lnTo>
                <a:lnTo>
                  <a:pt x="13218" y="16471"/>
                </a:lnTo>
                <a:cubicBezTo>
                  <a:pt x="12963" y="16471"/>
                  <a:pt x="12749" y="16671"/>
                  <a:pt x="12749" y="16926"/>
                </a:cubicBezTo>
                <a:cubicBezTo>
                  <a:pt x="12749" y="17194"/>
                  <a:pt x="12963" y="17394"/>
                  <a:pt x="13218" y="17394"/>
                </a:cubicBezTo>
                <a:lnTo>
                  <a:pt x="20301" y="17394"/>
                </a:lnTo>
                <a:cubicBezTo>
                  <a:pt x="20556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56" y="2116"/>
                  <a:pt x="20301" y="2116"/>
                </a:cubicBezTo>
                <a:lnTo>
                  <a:pt x="18949" y="2116"/>
                </a:lnTo>
                <a:lnTo>
                  <a:pt x="18949" y="1822"/>
                </a:lnTo>
                <a:cubicBezTo>
                  <a:pt x="18949" y="817"/>
                  <a:pt x="18132" y="0"/>
                  <a:pt x="17128" y="0"/>
                </a:cubicBezTo>
                <a:close/>
                <a:moveTo>
                  <a:pt x="5237" y="11824"/>
                </a:moveTo>
                <a:cubicBezTo>
                  <a:pt x="2974" y="11824"/>
                  <a:pt x="1956" y="13672"/>
                  <a:pt x="1381" y="15078"/>
                </a:cubicBezTo>
                <a:lnTo>
                  <a:pt x="95" y="18238"/>
                </a:lnTo>
                <a:cubicBezTo>
                  <a:pt x="1" y="18479"/>
                  <a:pt x="122" y="18747"/>
                  <a:pt x="363" y="18854"/>
                </a:cubicBezTo>
                <a:cubicBezTo>
                  <a:pt x="416" y="18867"/>
                  <a:pt x="470" y="18881"/>
                  <a:pt x="536" y="18881"/>
                </a:cubicBezTo>
                <a:cubicBezTo>
                  <a:pt x="711" y="18881"/>
                  <a:pt x="885" y="18774"/>
                  <a:pt x="965" y="18586"/>
                </a:cubicBezTo>
                <a:lnTo>
                  <a:pt x="2250" y="15426"/>
                </a:lnTo>
                <a:cubicBezTo>
                  <a:pt x="2854" y="13939"/>
                  <a:pt x="3536" y="13136"/>
                  <a:pt x="4460" y="12855"/>
                </a:cubicBezTo>
                <a:lnTo>
                  <a:pt x="5692" y="14555"/>
                </a:lnTo>
                <a:cubicBezTo>
                  <a:pt x="5786" y="14676"/>
                  <a:pt x="5919" y="14757"/>
                  <a:pt x="6067" y="14757"/>
                </a:cubicBezTo>
                <a:cubicBezTo>
                  <a:pt x="6214" y="14757"/>
                  <a:pt x="6362" y="14676"/>
                  <a:pt x="6442" y="14555"/>
                </a:cubicBezTo>
                <a:lnTo>
                  <a:pt x="7701" y="12855"/>
                </a:lnTo>
                <a:cubicBezTo>
                  <a:pt x="8638" y="13109"/>
                  <a:pt x="9321" y="13927"/>
                  <a:pt x="9937" y="15426"/>
                </a:cubicBezTo>
                <a:lnTo>
                  <a:pt x="10352" y="16457"/>
                </a:lnTo>
                <a:cubicBezTo>
                  <a:pt x="10406" y="16605"/>
                  <a:pt x="10540" y="16698"/>
                  <a:pt x="10686" y="16739"/>
                </a:cubicBezTo>
                <a:cubicBezTo>
                  <a:pt x="10716" y="16744"/>
                  <a:pt x="10746" y="16747"/>
                  <a:pt x="10776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2" y="12975"/>
                </a:lnTo>
                <a:cubicBezTo>
                  <a:pt x="15239" y="12802"/>
                  <a:pt x="15253" y="12507"/>
                  <a:pt x="15079" y="12320"/>
                </a:cubicBezTo>
                <a:cubicBezTo>
                  <a:pt x="14987" y="12221"/>
                  <a:pt x="14862" y="12170"/>
                  <a:pt x="14736" y="12170"/>
                </a:cubicBezTo>
                <a:cubicBezTo>
                  <a:pt x="14624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4" y="15078"/>
                </a:lnTo>
                <a:cubicBezTo>
                  <a:pt x="10231" y="13672"/>
                  <a:pt x="9214" y="11824"/>
                  <a:pt x="695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Google Shape;849;p 1"/>
          <p:cNvSpPr/>
          <p:nvPr/>
        </p:nvSpPr>
        <p:spPr>
          <a:xfrm>
            <a:off x="1346040" y="1528920"/>
            <a:ext cx="537120" cy="488160"/>
          </a:xfrm>
          <a:custGeom>
            <a:avLst/>
            <a:gdLst>
              <a:gd name="textAreaLeft" fmla="*/ 0 w 537120"/>
              <a:gd name="textAreaRight" fmla="*/ 539640 w 537120"/>
              <a:gd name="textAreaTop" fmla="*/ 0 h 488160"/>
              <a:gd name="textAreaBottom" fmla="*/ 490680 h 488160"/>
            </a:gdLst>
            <a:ahLst/>
            <a:rect l="textAreaLeft" t="textAreaTop" r="textAreaRight" b="textAreaBottom"/>
            <a:pathLst>
              <a:path w="20770" h="18882">
                <a:moveTo>
                  <a:pt x="8209" y="0"/>
                </a:moveTo>
                <a:cubicBezTo>
                  <a:pt x="7954" y="0"/>
                  <a:pt x="7754" y="215"/>
                  <a:pt x="7754" y="469"/>
                </a:cubicBezTo>
                <a:cubicBezTo>
                  <a:pt x="7754" y="724"/>
                  <a:pt x="7954" y="938"/>
                  <a:pt x="8209" y="938"/>
                </a:cubicBezTo>
                <a:lnTo>
                  <a:pt x="13003" y="938"/>
                </a:lnTo>
                <a:cubicBezTo>
                  <a:pt x="13257" y="938"/>
                  <a:pt x="13458" y="724"/>
                  <a:pt x="13458" y="469"/>
                </a:cubicBezTo>
                <a:cubicBezTo>
                  <a:pt x="13458" y="215"/>
                  <a:pt x="13257" y="0"/>
                  <a:pt x="13003" y="0"/>
                </a:cubicBezTo>
                <a:close/>
                <a:moveTo>
                  <a:pt x="13003" y="4982"/>
                </a:moveTo>
                <a:cubicBezTo>
                  <a:pt x="12735" y="4982"/>
                  <a:pt x="12534" y="5182"/>
                  <a:pt x="12534" y="5437"/>
                </a:cubicBezTo>
                <a:cubicBezTo>
                  <a:pt x="12534" y="5705"/>
                  <a:pt x="12735" y="5905"/>
                  <a:pt x="13003" y="5905"/>
                </a:cubicBezTo>
                <a:lnTo>
                  <a:pt x="17783" y="5905"/>
                </a:lnTo>
                <a:cubicBezTo>
                  <a:pt x="18038" y="5905"/>
                  <a:pt x="18238" y="5705"/>
                  <a:pt x="18238" y="5437"/>
                </a:cubicBezTo>
                <a:cubicBezTo>
                  <a:pt x="18238" y="5182"/>
                  <a:pt x="18038" y="4982"/>
                  <a:pt x="17783" y="4982"/>
                </a:cubicBezTo>
                <a:close/>
                <a:moveTo>
                  <a:pt x="12334" y="6923"/>
                </a:moveTo>
                <a:cubicBezTo>
                  <a:pt x="12079" y="6923"/>
                  <a:pt x="11864" y="7124"/>
                  <a:pt x="11864" y="7378"/>
                </a:cubicBezTo>
                <a:cubicBezTo>
                  <a:pt x="11864" y="7646"/>
                  <a:pt x="12079" y="7847"/>
                  <a:pt x="12334" y="7847"/>
                </a:cubicBezTo>
                <a:lnTo>
                  <a:pt x="13217" y="7847"/>
                </a:lnTo>
                <a:cubicBezTo>
                  <a:pt x="13485" y="7847"/>
                  <a:pt x="13686" y="7646"/>
                  <a:pt x="13686" y="7378"/>
                </a:cubicBezTo>
                <a:cubicBezTo>
                  <a:pt x="13686" y="7124"/>
                  <a:pt x="13485" y="6923"/>
                  <a:pt x="13217" y="6923"/>
                </a:cubicBezTo>
                <a:close/>
                <a:moveTo>
                  <a:pt x="15387" y="6923"/>
                </a:moveTo>
                <a:cubicBezTo>
                  <a:pt x="15132" y="6923"/>
                  <a:pt x="14917" y="7124"/>
                  <a:pt x="14917" y="7378"/>
                </a:cubicBezTo>
                <a:cubicBezTo>
                  <a:pt x="14917" y="7646"/>
                  <a:pt x="15132" y="7847"/>
                  <a:pt x="15387" y="7847"/>
                </a:cubicBezTo>
                <a:lnTo>
                  <a:pt x="17783" y="7847"/>
                </a:lnTo>
                <a:cubicBezTo>
                  <a:pt x="18038" y="7847"/>
                  <a:pt x="18238" y="7646"/>
                  <a:pt x="18238" y="7378"/>
                </a:cubicBezTo>
                <a:cubicBezTo>
                  <a:pt x="18238" y="7124"/>
                  <a:pt x="18038" y="6923"/>
                  <a:pt x="17783" y="6923"/>
                </a:cubicBezTo>
                <a:close/>
                <a:moveTo>
                  <a:pt x="6710" y="6896"/>
                </a:moveTo>
                <a:cubicBezTo>
                  <a:pt x="7312" y="7137"/>
                  <a:pt x="7727" y="7726"/>
                  <a:pt x="7727" y="8396"/>
                </a:cubicBezTo>
                <a:cubicBezTo>
                  <a:pt x="7727" y="9306"/>
                  <a:pt x="6990" y="10029"/>
                  <a:pt x="6094" y="10029"/>
                </a:cubicBezTo>
                <a:cubicBezTo>
                  <a:pt x="5196" y="10029"/>
                  <a:pt x="4460" y="9306"/>
                  <a:pt x="4460" y="8396"/>
                </a:cubicBezTo>
                <a:cubicBezTo>
                  <a:pt x="4460" y="7807"/>
                  <a:pt x="4781" y="7285"/>
                  <a:pt x="5263" y="7003"/>
                </a:cubicBezTo>
                <a:lnTo>
                  <a:pt x="5263" y="7003"/>
                </a:lnTo>
                <a:cubicBezTo>
                  <a:pt x="5210" y="7124"/>
                  <a:pt x="5210" y="7271"/>
                  <a:pt x="5290" y="7405"/>
                </a:cubicBezTo>
                <a:cubicBezTo>
                  <a:pt x="5371" y="7558"/>
                  <a:pt x="5524" y="7644"/>
                  <a:pt x="5685" y="7644"/>
                </a:cubicBezTo>
                <a:cubicBezTo>
                  <a:pt x="5764" y="7644"/>
                  <a:pt x="5844" y="7624"/>
                  <a:pt x="5919" y="7579"/>
                </a:cubicBezTo>
                <a:cubicBezTo>
                  <a:pt x="6228" y="7405"/>
                  <a:pt x="6495" y="7178"/>
                  <a:pt x="6710" y="6896"/>
                </a:cubicBezTo>
                <a:close/>
                <a:moveTo>
                  <a:pt x="6094" y="5839"/>
                </a:moveTo>
                <a:cubicBezTo>
                  <a:pt x="4687" y="5839"/>
                  <a:pt x="3536" y="6990"/>
                  <a:pt x="3536" y="8396"/>
                </a:cubicBezTo>
                <a:cubicBezTo>
                  <a:pt x="3536" y="9815"/>
                  <a:pt x="4687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7164"/>
                  <a:pt x="7781" y="6133"/>
                  <a:pt x="6615" y="5892"/>
                </a:cubicBezTo>
                <a:lnTo>
                  <a:pt x="6589" y="5892"/>
                </a:lnTo>
                <a:cubicBezTo>
                  <a:pt x="6428" y="5852"/>
                  <a:pt x="6267" y="5839"/>
                  <a:pt x="6094" y="5839"/>
                </a:cubicBezTo>
                <a:close/>
                <a:moveTo>
                  <a:pt x="6481" y="12748"/>
                </a:moveTo>
                <a:lnTo>
                  <a:pt x="6308" y="13605"/>
                </a:lnTo>
                <a:lnTo>
                  <a:pt x="5892" y="13605"/>
                </a:lnTo>
                <a:lnTo>
                  <a:pt x="5705" y="12748"/>
                </a:lnTo>
                <a:close/>
                <a:moveTo>
                  <a:pt x="8397" y="14194"/>
                </a:moveTo>
                <a:cubicBezTo>
                  <a:pt x="8142" y="14194"/>
                  <a:pt x="7942" y="14409"/>
                  <a:pt x="7942" y="14662"/>
                </a:cubicBezTo>
                <a:lnTo>
                  <a:pt x="7942" y="14730"/>
                </a:lnTo>
                <a:cubicBezTo>
                  <a:pt x="7942" y="14984"/>
                  <a:pt x="8142" y="15185"/>
                  <a:pt x="8397" y="15185"/>
                </a:cubicBezTo>
                <a:cubicBezTo>
                  <a:pt x="8665" y="15185"/>
                  <a:pt x="8865" y="14984"/>
                  <a:pt x="8865" y="14730"/>
                </a:cubicBezTo>
                <a:lnTo>
                  <a:pt x="8865" y="14662"/>
                </a:lnTo>
                <a:cubicBezTo>
                  <a:pt x="8865" y="14409"/>
                  <a:pt x="8665" y="14194"/>
                  <a:pt x="8397" y="14194"/>
                </a:cubicBezTo>
                <a:close/>
                <a:moveTo>
                  <a:pt x="911" y="2116"/>
                </a:moveTo>
                <a:cubicBezTo>
                  <a:pt x="643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3" y="13323"/>
                  <a:pt x="911" y="13323"/>
                </a:cubicBezTo>
                <a:cubicBezTo>
                  <a:pt x="1166" y="13323"/>
                  <a:pt x="1366" y="13109"/>
                  <a:pt x="1366" y="12855"/>
                </a:cubicBezTo>
                <a:lnTo>
                  <a:pt x="1366" y="3053"/>
                </a:lnTo>
                <a:lnTo>
                  <a:pt x="19845" y="3053"/>
                </a:lnTo>
                <a:lnTo>
                  <a:pt x="19845" y="16471"/>
                </a:lnTo>
                <a:lnTo>
                  <a:pt x="13217" y="16471"/>
                </a:lnTo>
                <a:cubicBezTo>
                  <a:pt x="12962" y="16471"/>
                  <a:pt x="12762" y="16671"/>
                  <a:pt x="12762" y="16926"/>
                </a:cubicBezTo>
                <a:cubicBezTo>
                  <a:pt x="12762" y="17194"/>
                  <a:pt x="12962" y="17394"/>
                  <a:pt x="13217" y="17394"/>
                </a:cubicBezTo>
                <a:lnTo>
                  <a:pt x="20300" y="17394"/>
                </a:lnTo>
                <a:cubicBezTo>
                  <a:pt x="20568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68" y="2116"/>
                  <a:pt x="20300" y="2116"/>
                </a:cubicBezTo>
                <a:close/>
                <a:moveTo>
                  <a:pt x="6267" y="14543"/>
                </a:moveTo>
                <a:lnTo>
                  <a:pt x="6562" y="17247"/>
                </a:lnTo>
                <a:lnTo>
                  <a:pt x="6094" y="17622"/>
                </a:lnTo>
                <a:lnTo>
                  <a:pt x="5624" y="17247"/>
                </a:lnTo>
                <a:lnTo>
                  <a:pt x="5919" y="14543"/>
                </a:lnTo>
                <a:close/>
                <a:moveTo>
                  <a:pt x="5076" y="11824"/>
                </a:moveTo>
                <a:cubicBezTo>
                  <a:pt x="2920" y="11904"/>
                  <a:pt x="1943" y="13712"/>
                  <a:pt x="1393" y="15078"/>
                </a:cubicBezTo>
                <a:lnTo>
                  <a:pt x="108" y="18238"/>
                </a:lnTo>
                <a:cubicBezTo>
                  <a:pt x="0" y="18479"/>
                  <a:pt x="121" y="18747"/>
                  <a:pt x="363" y="18854"/>
                </a:cubicBezTo>
                <a:cubicBezTo>
                  <a:pt x="416" y="18867"/>
                  <a:pt x="482" y="18881"/>
                  <a:pt x="536" y="18881"/>
                </a:cubicBezTo>
                <a:cubicBezTo>
                  <a:pt x="724" y="18881"/>
                  <a:pt x="898" y="18774"/>
                  <a:pt x="965" y="18586"/>
                </a:cubicBezTo>
                <a:lnTo>
                  <a:pt x="2250" y="15426"/>
                </a:lnTo>
                <a:cubicBezTo>
                  <a:pt x="2920" y="13779"/>
                  <a:pt x="3683" y="12962"/>
                  <a:pt x="4767" y="12788"/>
                </a:cubicBezTo>
                <a:lnTo>
                  <a:pt x="5035" y="14100"/>
                </a:lnTo>
                <a:lnTo>
                  <a:pt x="4674" y="17394"/>
                </a:lnTo>
                <a:cubicBezTo>
                  <a:pt x="4647" y="17555"/>
                  <a:pt x="4714" y="17716"/>
                  <a:pt x="4848" y="17810"/>
                </a:cubicBezTo>
                <a:lnTo>
                  <a:pt x="5651" y="18465"/>
                </a:lnTo>
                <a:cubicBezTo>
                  <a:pt x="5746" y="18533"/>
                  <a:pt x="5839" y="18573"/>
                  <a:pt x="5946" y="18573"/>
                </a:cubicBezTo>
                <a:lnTo>
                  <a:pt x="6240" y="18573"/>
                </a:lnTo>
                <a:cubicBezTo>
                  <a:pt x="6348" y="18573"/>
                  <a:pt x="6455" y="18533"/>
                  <a:pt x="6535" y="18465"/>
                </a:cubicBezTo>
                <a:lnTo>
                  <a:pt x="7352" y="17810"/>
                </a:lnTo>
                <a:cubicBezTo>
                  <a:pt x="7472" y="17716"/>
                  <a:pt x="7540" y="17555"/>
                  <a:pt x="7513" y="17394"/>
                </a:cubicBezTo>
                <a:lnTo>
                  <a:pt x="7151" y="14100"/>
                </a:lnTo>
                <a:lnTo>
                  <a:pt x="7433" y="12788"/>
                </a:lnTo>
                <a:cubicBezTo>
                  <a:pt x="8504" y="12962"/>
                  <a:pt x="9267" y="13779"/>
                  <a:pt x="9936" y="15426"/>
                </a:cubicBezTo>
                <a:lnTo>
                  <a:pt x="10352" y="16457"/>
                </a:lnTo>
                <a:cubicBezTo>
                  <a:pt x="10418" y="16605"/>
                  <a:pt x="10539" y="16698"/>
                  <a:pt x="10686" y="16739"/>
                </a:cubicBezTo>
                <a:cubicBezTo>
                  <a:pt x="10715" y="16744"/>
                  <a:pt x="10745" y="16747"/>
                  <a:pt x="10775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1" y="12975"/>
                </a:lnTo>
                <a:cubicBezTo>
                  <a:pt x="15239" y="12802"/>
                  <a:pt x="15253" y="12507"/>
                  <a:pt x="15078" y="12320"/>
                </a:cubicBezTo>
                <a:cubicBezTo>
                  <a:pt x="14987" y="12221"/>
                  <a:pt x="14861" y="12170"/>
                  <a:pt x="14736" y="12170"/>
                </a:cubicBezTo>
                <a:cubicBezTo>
                  <a:pt x="14623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3" y="15078"/>
                </a:lnTo>
                <a:cubicBezTo>
                  <a:pt x="10245" y="13712"/>
                  <a:pt x="9267" y="11904"/>
                  <a:pt x="711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94" name="Google Shape;850;p 1"/>
          <p:cNvCxnSpPr/>
          <p:nvPr/>
        </p:nvCxnSpPr>
        <p:spPr>
          <a:xfrm flipH="1">
            <a:off x="4989240" y="699840"/>
            <a:ext cx="4219920" cy="252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295" name="Google Shape;851;p 1"/>
          <p:cNvGrpSpPr/>
          <p:nvPr/>
        </p:nvGrpSpPr>
        <p:grpSpPr>
          <a:xfrm>
            <a:off x="765000" y="629640"/>
            <a:ext cx="2160" cy="142920"/>
            <a:chOff x="765000" y="629640"/>
            <a:chExt cx="2160" cy="142920"/>
          </a:xfrm>
        </p:grpSpPr>
        <p:cxnSp>
          <p:nvCxnSpPr>
            <p:cNvPr id="296" name="Google Shape;852;p 1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297" name="Google Shape;853;p 1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sp>
        <p:nvSpPr>
          <p:cNvPr id="298" name="Google Shape;847;p 3"/>
          <p:cNvSpPr/>
          <p:nvPr/>
        </p:nvSpPr>
        <p:spPr>
          <a:xfrm>
            <a:off x="4114800" y="1204200"/>
            <a:ext cx="1074600" cy="10746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9" name="Google Shape;848;p 3"/>
          <p:cNvSpPr/>
          <p:nvPr/>
        </p:nvSpPr>
        <p:spPr>
          <a:xfrm>
            <a:off x="4383360" y="1533240"/>
            <a:ext cx="537120" cy="487800"/>
          </a:xfrm>
          <a:custGeom>
            <a:avLst/>
            <a:gdLst>
              <a:gd name="textAreaLeft" fmla="*/ 0 w 537120"/>
              <a:gd name="textAreaRight" fmla="*/ 539640 w 537120"/>
              <a:gd name="textAreaTop" fmla="*/ 0 h 487800"/>
              <a:gd name="textAreaBottom" fmla="*/ 490320 h 487800"/>
            </a:gdLst>
            <a:ahLst/>
            <a:rect l="textAreaLeft" t="textAreaTop" r="textAreaRight" b="textAreaBottom"/>
            <a:pathLst>
              <a:path w="20771" h="18882">
                <a:moveTo>
                  <a:pt x="5773" y="0"/>
                </a:moveTo>
                <a:cubicBezTo>
                  <a:pt x="5505" y="0"/>
                  <a:pt x="5303" y="215"/>
                  <a:pt x="5303" y="469"/>
                </a:cubicBezTo>
                <a:cubicBezTo>
                  <a:pt x="5303" y="724"/>
                  <a:pt x="5505" y="938"/>
                  <a:pt x="5773" y="938"/>
                </a:cubicBezTo>
                <a:lnTo>
                  <a:pt x="7580" y="938"/>
                </a:lnTo>
                <a:cubicBezTo>
                  <a:pt x="7835" y="938"/>
                  <a:pt x="8049" y="724"/>
                  <a:pt x="8049" y="469"/>
                </a:cubicBezTo>
                <a:cubicBezTo>
                  <a:pt x="8049" y="215"/>
                  <a:pt x="7835" y="0"/>
                  <a:pt x="7580" y="0"/>
                </a:cubicBezTo>
                <a:close/>
                <a:moveTo>
                  <a:pt x="12013" y="2049"/>
                </a:moveTo>
                <a:cubicBezTo>
                  <a:pt x="11758" y="2049"/>
                  <a:pt x="11543" y="2263"/>
                  <a:pt x="11543" y="2518"/>
                </a:cubicBezTo>
                <a:cubicBezTo>
                  <a:pt x="11543" y="2772"/>
                  <a:pt x="11758" y="2986"/>
                  <a:pt x="12013" y="2986"/>
                </a:cubicBezTo>
                <a:lnTo>
                  <a:pt x="14584" y="2986"/>
                </a:lnTo>
                <a:cubicBezTo>
                  <a:pt x="14851" y="2986"/>
                  <a:pt x="15052" y="2772"/>
                  <a:pt x="15052" y="2518"/>
                </a:cubicBezTo>
                <a:cubicBezTo>
                  <a:pt x="15052" y="2263"/>
                  <a:pt x="14851" y="2049"/>
                  <a:pt x="14584" y="2049"/>
                </a:cubicBezTo>
                <a:close/>
                <a:moveTo>
                  <a:pt x="12013" y="3923"/>
                </a:moveTo>
                <a:cubicBezTo>
                  <a:pt x="11758" y="3923"/>
                  <a:pt x="11543" y="4138"/>
                  <a:pt x="11543" y="4393"/>
                </a:cubicBezTo>
                <a:cubicBezTo>
                  <a:pt x="11543" y="4646"/>
                  <a:pt x="11758" y="4861"/>
                  <a:pt x="12013" y="4861"/>
                </a:cubicBezTo>
                <a:lnTo>
                  <a:pt x="15735" y="4861"/>
                </a:lnTo>
                <a:cubicBezTo>
                  <a:pt x="16003" y="4861"/>
                  <a:pt x="16203" y="4646"/>
                  <a:pt x="16203" y="4393"/>
                </a:cubicBezTo>
                <a:cubicBezTo>
                  <a:pt x="16203" y="4138"/>
                  <a:pt x="16003" y="3923"/>
                  <a:pt x="15735" y="3923"/>
                </a:cubicBezTo>
                <a:close/>
                <a:moveTo>
                  <a:pt x="17128" y="938"/>
                </a:moveTo>
                <a:cubicBezTo>
                  <a:pt x="17610" y="938"/>
                  <a:pt x="18012" y="1339"/>
                  <a:pt x="18012" y="1822"/>
                </a:cubicBezTo>
                <a:lnTo>
                  <a:pt x="18012" y="5089"/>
                </a:lnTo>
                <a:cubicBezTo>
                  <a:pt x="18012" y="5584"/>
                  <a:pt x="17610" y="5973"/>
                  <a:pt x="17128" y="5973"/>
                </a:cubicBezTo>
                <a:lnTo>
                  <a:pt x="11490" y="5973"/>
                </a:lnTo>
                <a:cubicBezTo>
                  <a:pt x="11410" y="5973"/>
                  <a:pt x="11329" y="5999"/>
                  <a:pt x="11263" y="6039"/>
                </a:cubicBezTo>
                <a:lnTo>
                  <a:pt x="10165" y="6655"/>
                </a:lnTo>
                <a:lnTo>
                  <a:pt x="10165" y="1822"/>
                </a:lnTo>
                <a:cubicBezTo>
                  <a:pt x="10165" y="1339"/>
                  <a:pt x="10566" y="938"/>
                  <a:pt x="11061" y="938"/>
                </a:cubicBezTo>
                <a:close/>
                <a:moveTo>
                  <a:pt x="6094" y="6762"/>
                </a:moveTo>
                <a:cubicBezTo>
                  <a:pt x="6790" y="6762"/>
                  <a:pt x="7380" y="7205"/>
                  <a:pt x="7621" y="7807"/>
                </a:cubicBezTo>
                <a:lnTo>
                  <a:pt x="7607" y="7807"/>
                </a:lnTo>
                <a:cubicBezTo>
                  <a:pt x="6910" y="7807"/>
                  <a:pt x="6321" y="7378"/>
                  <a:pt x="6080" y="6762"/>
                </a:cubicBezTo>
                <a:close/>
                <a:moveTo>
                  <a:pt x="5183" y="7044"/>
                </a:moveTo>
                <a:cubicBezTo>
                  <a:pt x="5544" y="8035"/>
                  <a:pt x="6496" y="8744"/>
                  <a:pt x="7607" y="8744"/>
                </a:cubicBezTo>
                <a:cubicBezTo>
                  <a:pt x="7633" y="8744"/>
                  <a:pt x="7660" y="8744"/>
                  <a:pt x="7687" y="8731"/>
                </a:cubicBezTo>
                <a:lnTo>
                  <a:pt x="7687" y="8731"/>
                </a:lnTo>
                <a:cubicBezTo>
                  <a:pt x="7540" y="9481"/>
                  <a:pt x="6884" y="10043"/>
                  <a:pt x="6094" y="10043"/>
                </a:cubicBezTo>
                <a:cubicBezTo>
                  <a:pt x="5196" y="10043"/>
                  <a:pt x="4460" y="9306"/>
                  <a:pt x="4460" y="8396"/>
                </a:cubicBezTo>
                <a:cubicBezTo>
                  <a:pt x="4460" y="7833"/>
                  <a:pt x="4741" y="7338"/>
                  <a:pt x="5183" y="7044"/>
                </a:cubicBezTo>
                <a:close/>
                <a:moveTo>
                  <a:pt x="6094" y="5839"/>
                </a:moveTo>
                <a:cubicBezTo>
                  <a:pt x="5853" y="5839"/>
                  <a:pt x="5612" y="5865"/>
                  <a:pt x="5384" y="5932"/>
                </a:cubicBezTo>
                <a:lnTo>
                  <a:pt x="5371" y="5932"/>
                </a:lnTo>
                <a:cubicBezTo>
                  <a:pt x="4300" y="6253"/>
                  <a:pt x="3523" y="7231"/>
                  <a:pt x="3523" y="8396"/>
                </a:cubicBezTo>
                <a:cubicBezTo>
                  <a:pt x="3523" y="9815"/>
                  <a:pt x="4675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8276"/>
                  <a:pt x="8651" y="8155"/>
                  <a:pt x="8638" y="8035"/>
                </a:cubicBezTo>
                <a:cubicBezTo>
                  <a:pt x="8451" y="6776"/>
                  <a:pt x="7380" y="5839"/>
                  <a:pt x="6094" y="5839"/>
                </a:cubicBezTo>
                <a:close/>
                <a:moveTo>
                  <a:pt x="899" y="2116"/>
                </a:moveTo>
                <a:cubicBezTo>
                  <a:pt x="644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4" y="13323"/>
                  <a:pt x="899" y="13323"/>
                </a:cubicBezTo>
                <a:cubicBezTo>
                  <a:pt x="1166" y="13323"/>
                  <a:pt x="1367" y="13109"/>
                  <a:pt x="1367" y="12855"/>
                </a:cubicBezTo>
                <a:lnTo>
                  <a:pt x="1367" y="3053"/>
                </a:lnTo>
                <a:lnTo>
                  <a:pt x="7660" y="3053"/>
                </a:lnTo>
                <a:cubicBezTo>
                  <a:pt x="7928" y="3053"/>
                  <a:pt x="8129" y="2839"/>
                  <a:pt x="8129" y="2584"/>
                </a:cubicBezTo>
                <a:cubicBezTo>
                  <a:pt x="8129" y="2330"/>
                  <a:pt x="7928" y="2116"/>
                  <a:pt x="7660" y="2116"/>
                </a:cubicBezTo>
                <a:close/>
                <a:moveTo>
                  <a:pt x="6616" y="12748"/>
                </a:moveTo>
                <a:lnTo>
                  <a:pt x="6067" y="13498"/>
                </a:lnTo>
                <a:lnTo>
                  <a:pt x="5532" y="12748"/>
                </a:lnTo>
                <a:close/>
                <a:moveTo>
                  <a:pt x="11061" y="0"/>
                </a:moveTo>
                <a:cubicBezTo>
                  <a:pt x="10058" y="0"/>
                  <a:pt x="9227" y="817"/>
                  <a:pt x="9227" y="1822"/>
                </a:cubicBezTo>
                <a:lnTo>
                  <a:pt x="9227" y="7446"/>
                </a:lnTo>
                <a:cubicBezTo>
                  <a:pt x="9227" y="7606"/>
                  <a:pt x="9321" y="7767"/>
                  <a:pt x="9468" y="7847"/>
                </a:cubicBezTo>
                <a:cubicBezTo>
                  <a:pt x="9535" y="7887"/>
                  <a:pt x="9612" y="7908"/>
                  <a:pt x="9691" y="7908"/>
                </a:cubicBezTo>
                <a:cubicBezTo>
                  <a:pt x="9769" y="7908"/>
                  <a:pt x="9850" y="7887"/>
                  <a:pt x="9924" y="7847"/>
                </a:cubicBezTo>
                <a:lnTo>
                  <a:pt x="11611" y="6910"/>
                </a:lnTo>
                <a:lnTo>
                  <a:pt x="17128" y="6910"/>
                </a:lnTo>
                <a:cubicBezTo>
                  <a:pt x="18132" y="6910"/>
                  <a:pt x="18949" y="6093"/>
                  <a:pt x="18949" y="5089"/>
                </a:cubicBezTo>
                <a:lnTo>
                  <a:pt x="18949" y="3053"/>
                </a:lnTo>
                <a:lnTo>
                  <a:pt x="19833" y="3053"/>
                </a:lnTo>
                <a:lnTo>
                  <a:pt x="19833" y="16471"/>
                </a:lnTo>
                <a:lnTo>
                  <a:pt x="13218" y="16471"/>
                </a:lnTo>
                <a:cubicBezTo>
                  <a:pt x="12963" y="16471"/>
                  <a:pt x="12749" y="16671"/>
                  <a:pt x="12749" y="16926"/>
                </a:cubicBezTo>
                <a:cubicBezTo>
                  <a:pt x="12749" y="17194"/>
                  <a:pt x="12963" y="17394"/>
                  <a:pt x="13218" y="17394"/>
                </a:cubicBezTo>
                <a:lnTo>
                  <a:pt x="20301" y="17394"/>
                </a:lnTo>
                <a:cubicBezTo>
                  <a:pt x="20556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56" y="2116"/>
                  <a:pt x="20301" y="2116"/>
                </a:cubicBezTo>
                <a:lnTo>
                  <a:pt x="18949" y="2116"/>
                </a:lnTo>
                <a:lnTo>
                  <a:pt x="18949" y="1822"/>
                </a:lnTo>
                <a:cubicBezTo>
                  <a:pt x="18949" y="817"/>
                  <a:pt x="18132" y="0"/>
                  <a:pt x="17128" y="0"/>
                </a:cubicBezTo>
                <a:close/>
                <a:moveTo>
                  <a:pt x="5237" y="11824"/>
                </a:moveTo>
                <a:cubicBezTo>
                  <a:pt x="2974" y="11824"/>
                  <a:pt x="1956" y="13672"/>
                  <a:pt x="1381" y="15078"/>
                </a:cubicBezTo>
                <a:lnTo>
                  <a:pt x="95" y="18238"/>
                </a:lnTo>
                <a:cubicBezTo>
                  <a:pt x="1" y="18479"/>
                  <a:pt x="122" y="18747"/>
                  <a:pt x="363" y="18854"/>
                </a:cubicBezTo>
                <a:cubicBezTo>
                  <a:pt x="416" y="18867"/>
                  <a:pt x="470" y="18881"/>
                  <a:pt x="536" y="18881"/>
                </a:cubicBezTo>
                <a:cubicBezTo>
                  <a:pt x="711" y="18881"/>
                  <a:pt x="885" y="18774"/>
                  <a:pt x="965" y="18586"/>
                </a:cubicBezTo>
                <a:lnTo>
                  <a:pt x="2250" y="15426"/>
                </a:lnTo>
                <a:cubicBezTo>
                  <a:pt x="2854" y="13939"/>
                  <a:pt x="3536" y="13136"/>
                  <a:pt x="4460" y="12855"/>
                </a:cubicBezTo>
                <a:lnTo>
                  <a:pt x="5692" y="14555"/>
                </a:lnTo>
                <a:cubicBezTo>
                  <a:pt x="5786" y="14676"/>
                  <a:pt x="5919" y="14757"/>
                  <a:pt x="6067" y="14757"/>
                </a:cubicBezTo>
                <a:cubicBezTo>
                  <a:pt x="6214" y="14757"/>
                  <a:pt x="6362" y="14676"/>
                  <a:pt x="6442" y="14555"/>
                </a:cubicBezTo>
                <a:lnTo>
                  <a:pt x="7701" y="12855"/>
                </a:lnTo>
                <a:cubicBezTo>
                  <a:pt x="8638" y="13109"/>
                  <a:pt x="9321" y="13927"/>
                  <a:pt x="9937" y="15426"/>
                </a:cubicBezTo>
                <a:lnTo>
                  <a:pt x="10352" y="16457"/>
                </a:lnTo>
                <a:cubicBezTo>
                  <a:pt x="10406" y="16605"/>
                  <a:pt x="10540" y="16698"/>
                  <a:pt x="10686" y="16739"/>
                </a:cubicBezTo>
                <a:cubicBezTo>
                  <a:pt x="10716" y="16744"/>
                  <a:pt x="10746" y="16747"/>
                  <a:pt x="10776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2" y="12975"/>
                </a:lnTo>
                <a:cubicBezTo>
                  <a:pt x="15239" y="12802"/>
                  <a:pt x="15253" y="12507"/>
                  <a:pt x="15079" y="12320"/>
                </a:cubicBezTo>
                <a:cubicBezTo>
                  <a:pt x="14987" y="12221"/>
                  <a:pt x="14862" y="12170"/>
                  <a:pt x="14736" y="12170"/>
                </a:cubicBezTo>
                <a:cubicBezTo>
                  <a:pt x="14624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4" y="15078"/>
                </a:lnTo>
                <a:cubicBezTo>
                  <a:pt x="10231" y="13672"/>
                  <a:pt x="9214" y="11824"/>
                  <a:pt x="695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59"/>
          <p:cNvSpPr/>
          <p:nvPr/>
        </p:nvSpPr>
        <p:spPr>
          <a:xfrm>
            <a:off x="3199680" y="2515680"/>
            <a:ext cx="3022200" cy="57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High PC Req’s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60"/>
          <p:cNvSpPr/>
          <p:nvPr/>
        </p:nvSpPr>
        <p:spPr>
          <a:xfrm>
            <a:off x="3410280" y="2968200"/>
            <a:ext cx="2532600" cy="195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I frequently would run out of Memory (VRAM) when using the GPU. Using the CPU it would take many hours (&gt;6 hours) per training session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Rectangle 3"/>
          <p:cNvSpPr/>
          <p:nvPr/>
        </p:nvSpPr>
        <p:spPr>
          <a:xfrm>
            <a:off x="4572000" y="540000"/>
            <a:ext cx="3850920" cy="4062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bfbfbf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824760" y="2514600"/>
            <a:ext cx="3060360" cy="129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6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Future Work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title"/>
          </p:nvPr>
        </p:nvSpPr>
        <p:spPr>
          <a:xfrm>
            <a:off x="1143000" y="1143000"/>
            <a:ext cx="2363760" cy="1281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03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05" name="Google Shape;224;p 2"/>
          <p:cNvGrpSpPr/>
          <p:nvPr/>
        </p:nvGrpSpPr>
        <p:grpSpPr>
          <a:xfrm>
            <a:off x="497880" y="232920"/>
            <a:ext cx="2160" cy="142920"/>
            <a:chOff x="497880" y="232920"/>
            <a:chExt cx="2160" cy="142920"/>
          </a:xfrm>
        </p:grpSpPr>
        <p:cxnSp>
          <p:nvCxnSpPr>
            <p:cNvPr id="306" name="Google Shape;225;p 2"/>
            <p:cNvCxnSpPr/>
            <p:nvPr/>
          </p:nvCxnSpPr>
          <p:spPr>
            <a:xfrm>
              <a:off x="49788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07" name="Google Shape;226;p 2"/>
            <p:cNvCxnSpPr/>
            <p:nvPr/>
          </p:nvCxnSpPr>
          <p:spPr>
            <a:xfrm>
              <a:off x="49788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08" name="Google Shape;227;p 2"/>
          <p:cNvGrpSpPr/>
          <p:nvPr/>
        </p:nvGrpSpPr>
        <p:grpSpPr>
          <a:xfrm>
            <a:off x="497880" y="4769280"/>
            <a:ext cx="2160" cy="142920"/>
            <a:chOff x="497880" y="4769280"/>
            <a:chExt cx="2160" cy="142920"/>
          </a:xfrm>
        </p:grpSpPr>
        <p:cxnSp>
          <p:nvCxnSpPr>
            <p:cNvPr id="309" name="Google Shape;228;p 2"/>
            <p:cNvCxnSpPr/>
            <p:nvPr/>
          </p:nvCxnSpPr>
          <p:spPr>
            <a:xfrm>
              <a:off x="49788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10" name="Google Shape;229;p 2"/>
            <p:cNvCxnSpPr/>
            <p:nvPr/>
          </p:nvCxnSpPr>
          <p:spPr>
            <a:xfrm>
              <a:off x="49788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11" name="Google Shape;230;p 2"/>
          <p:cNvGrpSpPr/>
          <p:nvPr/>
        </p:nvGrpSpPr>
        <p:grpSpPr>
          <a:xfrm>
            <a:off x="8645760" y="232920"/>
            <a:ext cx="2160" cy="142920"/>
            <a:chOff x="8645760" y="232920"/>
            <a:chExt cx="2160" cy="142920"/>
          </a:xfrm>
        </p:grpSpPr>
        <p:cxnSp>
          <p:nvCxnSpPr>
            <p:cNvPr id="312" name="Google Shape;231;p 2"/>
            <p:cNvCxnSpPr/>
            <p:nvPr/>
          </p:nvCxnSpPr>
          <p:spPr>
            <a:xfrm>
              <a:off x="864576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13" name="Google Shape;232;p 2"/>
            <p:cNvCxnSpPr/>
            <p:nvPr/>
          </p:nvCxnSpPr>
          <p:spPr>
            <a:xfrm>
              <a:off x="864576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14" name="Google Shape;233;p 2"/>
          <p:cNvGrpSpPr/>
          <p:nvPr/>
        </p:nvGrpSpPr>
        <p:grpSpPr>
          <a:xfrm>
            <a:off x="8645760" y="4769280"/>
            <a:ext cx="2160" cy="142920"/>
            <a:chOff x="8645760" y="4769280"/>
            <a:chExt cx="2160" cy="142920"/>
          </a:xfrm>
        </p:grpSpPr>
        <p:cxnSp>
          <p:nvCxnSpPr>
            <p:cNvPr id="315" name="Google Shape;234;p 2"/>
            <p:cNvCxnSpPr/>
            <p:nvPr/>
          </p:nvCxnSpPr>
          <p:spPr>
            <a:xfrm>
              <a:off x="864576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16" name="Google Shape;235;p 2"/>
            <p:cNvCxnSpPr/>
            <p:nvPr/>
          </p:nvCxnSpPr>
          <p:spPr>
            <a:xfrm>
              <a:off x="864576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17" name="Google Shape;9250;p 1"/>
          <p:cNvGrpSpPr/>
          <p:nvPr/>
        </p:nvGrpSpPr>
        <p:grpSpPr>
          <a:xfrm>
            <a:off x="4880880" y="1828800"/>
            <a:ext cx="3348000" cy="1370880"/>
            <a:chOff x="4880880" y="1828800"/>
            <a:chExt cx="3348000" cy="1370880"/>
          </a:xfrm>
        </p:grpSpPr>
        <p:sp>
          <p:nvSpPr>
            <p:cNvPr id="318" name="Google Shape;9251;p 1"/>
            <p:cNvSpPr/>
            <p:nvPr/>
          </p:nvSpPr>
          <p:spPr>
            <a:xfrm>
              <a:off x="4880880" y="1838880"/>
              <a:ext cx="3050280" cy="1350720"/>
            </a:xfrm>
            <a:custGeom>
              <a:avLst/>
              <a:gdLst>
                <a:gd name="textAreaLeft" fmla="*/ 0 w 3050280"/>
                <a:gd name="textAreaRight" fmla="*/ 3053160 w 3050280"/>
                <a:gd name="textAreaTop" fmla="*/ 0 h 1350720"/>
                <a:gd name="textAreaBottom" fmla="*/ 1353960 h 1350720"/>
              </a:gdLst>
              <a:ahLst/>
              <a:rect l="textAreaLeft" t="textAreaTop" r="textAreaRight" b="textAreaBottom"/>
              <a:pathLst>
                <a:path w="260246" h="89122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>
              <a:solidFill>
                <a:srgbClr val="383d3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19" name="Google Shape;9252;p 1"/>
            <p:cNvSpPr/>
            <p:nvPr/>
          </p:nvSpPr>
          <p:spPr>
            <a:xfrm>
              <a:off x="5933160" y="2260440"/>
              <a:ext cx="202680" cy="507960"/>
            </a:xfrm>
            <a:custGeom>
              <a:avLst/>
              <a:gdLst>
                <a:gd name="textAreaLeft" fmla="*/ 0 w 202680"/>
                <a:gd name="textAreaRight" fmla="*/ 205560 w 202680"/>
                <a:gd name="textAreaTop" fmla="*/ 0 h 507960"/>
                <a:gd name="textAreaBottom" fmla="*/ 511200 h 507960"/>
              </a:gdLst>
              <a:ahLst/>
              <a:rect l="textAreaLeft" t="textAreaTop" r="textAreaRight" b="textAreaBottom"/>
              <a:pathLst>
                <a:path w="17540" h="33656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>
              <a:solidFill>
                <a:srgbClr val="5983b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20" name="Google Shape;9253;p 1"/>
            <p:cNvSpPr/>
            <p:nvPr/>
          </p:nvSpPr>
          <p:spPr>
            <a:xfrm>
              <a:off x="6487920" y="2129040"/>
              <a:ext cx="282240" cy="770400"/>
            </a:xfrm>
            <a:custGeom>
              <a:avLst/>
              <a:gdLst>
                <a:gd name="textAreaLeft" fmla="*/ 0 w 282240"/>
                <a:gd name="textAreaRight" fmla="*/ 285120 w 282240"/>
                <a:gd name="textAreaTop" fmla="*/ 0 h 770400"/>
                <a:gd name="textAreaBottom" fmla="*/ 773640 h 770400"/>
              </a:gdLst>
              <a:ahLst/>
              <a:rect l="textAreaLeft" t="textAreaTop" r="textAreaRight" b="textAreaBottom"/>
              <a:pathLst>
                <a:path w="24298" h="50901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>
              <a:solidFill>
                <a:srgbClr val="5983b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21" name="Google Shape;9254;p 1"/>
            <p:cNvSpPr/>
            <p:nvPr/>
          </p:nvSpPr>
          <p:spPr>
            <a:xfrm>
              <a:off x="7115040" y="1979640"/>
              <a:ext cx="381960" cy="1069200"/>
            </a:xfrm>
            <a:custGeom>
              <a:avLst/>
              <a:gdLst>
                <a:gd name="textAreaLeft" fmla="*/ 0 w 381960"/>
                <a:gd name="textAreaRight" fmla="*/ 384840 w 381960"/>
                <a:gd name="textAreaTop" fmla="*/ 0 h 1069200"/>
                <a:gd name="textAreaBottom" fmla="*/ 1072440 h 1069200"/>
              </a:gdLst>
              <a:ahLst/>
              <a:rect l="textAreaLeft" t="textAreaTop" r="textAreaRight" b="textAreaBottom"/>
              <a:pathLst>
                <a:path w="32820" h="70574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22" name="Google Shape;9255;p 1"/>
            <p:cNvSpPr/>
            <p:nvPr/>
          </p:nvSpPr>
          <p:spPr>
            <a:xfrm>
              <a:off x="7977960" y="1828800"/>
              <a:ext cx="360" cy="360"/>
            </a:xfrm>
            <a:custGeom>
              <a:avLst/>
              <a:gdLst>
                <a:gd name="textAreaLeft" fmla="*/ 0 w 360"/>
                <a:gd name="textAreaRight" fmla="*/ 46080 w 360"/>
                <a:gd name="textAreaTop" fmla="*/ 0 h 360"/>
                <a:gd name="textAreaBottom" fmla="*/ 34560 h 360"/>
              </a:gdLst>
              <a:ahLst/>
              <a:rect l="textAreaLeft" t="textAreaTop" r="textAreaRight" b="textAreaBottom"/>
              <a:pathLst>
                <a:path w="6" h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60" bIns="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3" name="Google Shape;9256;p 1"/>
            <p:cNvSpPr/>
            <p:nvPr/>
          </p:nvSpPr>
          <p:spPr>
            <a:xfrm>
              <a:off x="7934040" y="1828800"/>
              <a:ext cx="41040" cy="6480"/>
            </a:xfrm>
            <a:custGeom>
              <a:avLst/>
              <a:gdLst>
                <a:gd name="textAreaLeft" fmla="*/ 0 w 41040"/>
                <a:gd name="textAreaRight" fmla="*/ 43920 w 41040"/>
                <a:gd name="textAreaTop" fmla="*/ 0 h 6480"/>
                <a:gd name="textAreaBottom" fmla="*/ 9720 h 6480"/>
              </a:gdLst>
              <a:ahLst/>
              <a:rect l="textAreaLeft" t="textAreaTop" r="textAreaRight" b="textAreaBottom"/>
              <a:pathLst>
                <a:path w="3762" h="647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" bIns="288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4" name="Google Shape;9257;p 1"/>
            <p:cNvSpPr/>
            <p:nvPr/>
          </p:nvSpPr>
          <p:spPr>
            <a:xfrm>
              <a:off x="7723800" y="1828800"/>
              <a:ext cx="505080" cy="1370880"/>
            </a:xfrm>
            <a:custGeom>
              <a:avLst/>
              <a:gdLst>
                <a:gd name="textAreaLeft" fmla="*/ 0 w 505080"/>
                <a:gd name="textAreaRight" fmla="*/ 507960 w 505080"/>
                <a:gd name="textAreaTop" fmla="*/ 0 h 1370880"/>
                <a:gd name="textAreaBottom" fmla="*/ 1374120 h 1370880"/>
              </a:gdLst>
              <a:ahLst/>
              <a:rect l="textAreaLeft" t="textAreaTop" r="textAreaRight" b="textAreaBottom"/>
              <a:pathLst>
                <a:path w="43303" h="90409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>
              <a:solidFill>
                <a:srgbClr val="35526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25" name="Google Shape;9258;p 1"/>
            <p:cNvSpPr/>
            <p:nvPr/>
          </p:nvSpPr>
          <p:spPr>
            <a:xfrm>
              <a:off x="5478480" y="2368440"/>
              <a:ext cx="134280" cy="290880"/>
            </a:xfrm>
            <a:custGeom>
              <a:avLst/>
              <a:gdLst>
                <a:gd name="textAreaLeft" fmla="*/ 0 w 134280"/>
                <a:gd name="textAreaRight" fmla="*/ 137160 w 134280"/>
                <a:gd name="textAreaTop" fmla="*/ 0 h 290880"/>
                <a:gd name="textAreaBottom" fmla="*/ 294120 h 290880"/>
              </a:gdLst>
              <a:ahLst/>
              <a:rect l="textAreaLeft" t="textAreaTop" r="textAreaRight" b="textAreaBottom"/>
              <a:pathLst>
                <a:path w="11696" h="19371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>
              <a:solidFill>
                <a:srgbClr val="729f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0360" bIns="9036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7800" cy="85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Barlow ExtraBold"/>
              </a:rPr>
              <a:t>Future Work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Blinker"/>
              </a:rPr>
              <a:t>Utilize Cloud Services for DL models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Blinker"/>
              </a:rPr>
              <a:t>Obtain dataset with user ratings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Blinker"/>
              </a:rPr>
              <a:t>Pick alternative algorithms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Blinker"/>
              </a:rPr>
              <a:t>Utilize Hybrid Methods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824760" y="2514600"/>
            <a:ext cx="3060360" cy="129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6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Conclusion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 type="title"/>
          </p:nvPr>
        </p:nvSpPr>
        <p:spPr>
          <a:xfrm>
            <a:off x="1143000" y="1143000"/>
            <a:ext cx="2363760" cy="1281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04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30" name="Google Shape;224;p 4"/>
          <p:cNvGrpSpPr/>
          <p:nvPr/>
        </p:nvGrpSpPr>
        <p:grpSpPr>
          <a:xfrm>
            <a:off x="497880" y="232920"/>
            <a:ext cx="2160" cy="142920"/>
            <a:chOff x="497880" y="232920"/>
            <a:chExt cx="2160" cy="142920"/>
          </a:xfrm>
        </p:grpSpPr>
        <p:cxnSp>
          <p:nvCxnSpPr>
            <p:cNvPr id="331" name="Google Shape;225;p 4"/>
            <p:cNvCxnSpPr/>
            <p:nvPr/>
          </p:nvCxnSpPr>
          <p:spPr>
            <a:xfrm>
              <a:off x="49788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32" name="Google Shape;226;p 4"/>
            <p:cNvCxnSpPr/>
            <p:nvPr/>
          </p:nvCxnSpPr>
          <p:spPr>
            <a:xfrm>
              <a:off x="49788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33" name="Google Shape;227;p 4"/>
          <p:cNvGrpSpPr/>
          <p:nvPr/>
        </p:nvGrpSpPr>
        <p:grpSpPr>
          <a:xfrm>
            <a:off x="497880" y="4769280"/>
            <a:ext cx="2160" cy="142920"/>
            <a:chOff x="497880" y="4769280"/>
            <a:chExt cx="2160" cy="142920"/>
          </a:xfrm>
        </p:grpSpPr>
        <p:cxnSp>
          <p:nvCxnSpPr>
            <p:cNvPr id="334" name="Google Shape;228;p 4"/>
            <p:cNvCxnSpPr/>
            <p:nvPr/>
          </p:nvCxnSpPr>
          <p:spPr>
            <a:xfrm>
              <a:off x="49788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35" name="Google Shape;229;p 4"/>
            <p:cNvCxnSpPr/>
            <p:nvPr/>
          </p:nvCxnSpPr>
          <p:spPr>
            <a:xfrm>
              <a:off x="49788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36" name="Google Shape;230;p 4"/>
          <p:cNvGrpSpPr/>
          <p:nvPr/>
        </p:nvGrpSpPr>
        <p:grpSpPr>
          <a:xfrm>
            <a:off x="8645760" y="232920"/>
            <a:ext cx="2160" cy="142920"/>
            <a:chOff x="8645760" y="232920"/>
            <a:chExt cx="2160" cy="142920"/>
          </a:xfrm>
        </p:grpSpPr>
        <p:cxnSp>
          <p:nvCxnSpPr>
            <p:cNvPr id="337" name="Google Shape;231;p 4"/>
            <p:cNvCxnSpPr/>
            <p:nvPr/>
          </p:nvCxnSpPr>
          <p:spPr>
            <a:xfrm>
              <a:off x="864576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38" name="Google Shape;232;p 4"/>
            <p:cNvCxnSpPr/>
            <p:nvPr/>
          </p:nvCxnSpPr>
          <p:spPr>
            <a:xfrm>
              <a:off x="864576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39" name="Google Shape;233;p 4"/>
          <p:cNvGrpSpPr/>
          <p:nvPr/>
        </p:nvGrpSpPr>
        <p:grpSpPr>
          <a:xfrm>
            <a:off x="8645760" y="4769280"/>
            <a:ext cx="2160" cy="142920"/>
            <a:chOff x="8645760" y="4769280"/>
            <a:chExt cx="2160" cy="142920"/>
          </a:xfrm>
        </p:grpSpPr>
        <p:cxnSp>
          <p:nvCxnSpPr>
            <p:cNvPr id="340" name="Google Shape;234;p 4"/>
            <p:cNvCxnSpPr/>
            <p:nvPr/>
          </p:nvCxnSpPr>
          <p:spPr>
            <a:xfrm>
              <a:off x="864576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41" name="Google Shape;235;p 4"/>
            <p:cNvCxnSpPr/>
            <p:nvPr/>
          </p:nvCxnSpPr>
          <p:spPr>
            <a:xfrm>
              <a:off x="864576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sp>
        <p:nvSpPr>
          <p:cNvPr id="342" name="Rectangle 4"/>
          <p:cNvSpPr/>
          <p:nvPr/>
        </p:nvSpPr>
        <p:spPr>
          <a:xfrm>
            <a:off x="4572000" y="540000"/>
            <a:ext cx="3850920" cy="4062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bfbfbf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grpSp>
        <p:nvGrpSpPr>
          <p:cNvPr id="343" name="Google Shape;9175;p 1"/>
          <p:cNvGrpSpPr/>
          <p:nvPr/>
        </p:nvGrpSpPr>
        <p:grpSpPr>
          <a:xfrm>
            <a:off x="4873680" y="914400"/>
            <a:ext cx="3355200" cy="3305160"/>
            <a:chOff x="4873680" y="914400"/>
            <a:chExt cx="3355200" cy="3305160"/>
          </a:xfrm>
        </p:grpSpPr>
        <p:sp>
          <p:nvSpPr>
            <p:cNvPr id="344" name="Google Shape;9176;p 1"/>
            <p:cNvSpPr/>
            <p:nvPr/>
          </p:nvSpPr>
          <p:spPr>
            <a:xfrm>
              <a:off x="5637960" y="2132640"/>
              <a:ext cx="1827720" cy="604800"/>
            </a:xfrm>
            <a:custGeom>
              <a:avLst/>
              <a:gdLst>
                <a:gd name="textAreaLeft" fmla="*/ 0 w 1827720"/>
                <a:gd name="textAreaRight" fmla="*/ 1833120 w 1827720"/>
                <a:gd name="textAreaTop" fmla="*/ 0 h 604800"/>
                <a:gd name="textAreaBottom" fmla="*/ 610200 h 604800"/>
              </a:gdLst>
              <a:ahLst/>
              <a:rect l="textAreaLeft" t="textAreaTop" r="textAreaRight" b="textAreaBottom"/>
              <a:pathLst>
                <a:path w="125546" h="40494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>
              <a:solidFill>
                <a:srgbClr val="5983b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45" name="Google Shape;9177;p 1"/>
            <p:cNvSpPr/>
            <p:nvPr/>
          </p:nvSpPr>
          <p:spPr>
            <a:xfrm>
              <a:off x="5982480" y="914400"/>
              <a:ext cx="1139760" cy="1111320"/>
            </a:xfrm>
            <a:custGeom>
              <a:avLst/>
              <a:gdLst>
                <a:gd name="textAreaLeft" fmla="*/ 0 w 1139760"/>
                <a:gd name="textAreaRight" fmla="*/ 1145160 w 1139760"/>
                <a:gd name="textAreaTop" fmla="*/ 0 h 1111320"/>
                <a:gd name="textAreaBottom" fmla="*/ 1116720 h 1111320"/>
              </a:gdLst>
              <a:ahLst/>
              <a:rect l="textAreaLeft" t="textAreaTop" r="textAreaRight" b="textAreaBottom"/>
              <a:pathLst>
                <a:path w="78476" h="74009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>
              <a:solidFill>
                <a:srgbClr val="729f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46" name="Google Shape;9178;p 1"/>
            <p:cNvSpPr/>
            <p:nvPr/>
          </p:nvSpPr>
          <p:spPr>
            <a:xfrm>
              <a:off x="4873680" y="3552840"/>
              <a:ext cx="3355200" cy="666720"/>
            </a:xfrm>
            <a:custGeom>
              <a:avLst/>
              <a:gdLst>
                <a:gd name="textAreaLeft" fmla="*/ 0 w 3355200"/>
                <a:gd name="textAreaRight" fmla="*/ 3360600 w 3355200"/>
                <a:gd name="textAreaTop" fmla="*/ 0 h 666720"/>
                <a:gd name="textAreaBottom" fmla="*/ 672120 h 666720"/>
              </a:gdLst>
              <a:ahLst/>
              <a:rect l="textAreaLeft" t="textAreaTop" r="textAreaRight" b="textAreaBottom"/>
              <a:pathLst>
                <a:path w="230204" h="4456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>
              <a:solidFill>
                <a:srgbClr val="35526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47" name="Google Shape;9179;p 1"/>
            <p:cNvSpPr/>
            <p:nvPr/>
          </p:nvSpPr>
          <p:spPr>
            <a:xfrm>
              <a:off x="5280120" y="2844360"/>
              <a:ext cx="2546640" cy="601560"/>
            </a:xfrm>
            <a:custGeom>
              <a:avLst/>
              <a:gdLst>
                <a:gd name="textAreaLeft" fmla="*/ 0 w 2546640"/>
                <a:gd name="textAreaRight" fmla="*/ 2552040 w 2546640"/>
                <a:gd name="textAreaTop" fmla="*/ 0 h 601560"/>
                <a:gd name="textAreaBottom" fmla="*/ 606960 h 601560"/>
              </a:gdLst>
              <a:ahLst/>
              <a:rect l="textAreaLeft" t="textAreaTop" r="textAreaRight" b="textAreaBottom"/>
              <a:pathLst>
                <a:path w="174802" h="40278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>
              <a:solidFill>
                <a:srgbClr val="869fb1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907200" y="2297880"/>
            <a:ext cx="4578120" cy="901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1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Conclusion</a:t>
            </a:r>
            <a:endParaRPr b="0" lang="en-US" sz="5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subTitle"/>
          </p:nvPr>
        </p:nvSpPr>
        <p:spPr>
          <a:xfrm>
            <a:off x="685800" y="3429000"/>
            <a:ext cx="7771680" cy="110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This was a fun yet challenging project. My models’ performance wasn’t great, but this demonstrates the difficulty with building an implicit recommender system.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0" name="Google Shape;957;p46" descr=""/>
          <p:cNvPicPr/>
          <p:nvPr/>
        </p:nvPicPr>
        <p:blipFill>
          <a:blip r:embed="rId1">
            <a:alphaModFix amt="30000"/>
          </a:blip>
          <a:srcRect l="0" t="7914" r="0" b="44577"/>
          <a:stretch/>
        </p:blipFill>
        <p:spPr>
          <a:xfrm>
            <a:off x="0" y="0"/>
            <a:ext cx="9142920" cy="2055600"/>
          </a:xfrm>
          <a:prstGeom prst="rect">
            <a:avLst/>
          </a:prstGeom>
          <a:ln w="0">
            <a:noFill/>
          </a:ln>
        </p:spPr>
      </p:pic>
      <p:cxnSp>
        <p:nvCxnSpPr>
          <p:cNvPr id="351" name="Google Shape;958;p46"/>
          <p:cNvCxnSpPr/>
          <p:nvPr/>
        </p:nvCxnSpPr>
        <p:spPr>
          <a:xfrm flipH="1">
            <a:off x="4680720" y="3159000"/>
            <a:ext cx="4528440" cy="252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352" name="Google Shape;959;p46"/>
          <p:cNvGrpSpPr/>
          <p:nvPr/>
        </p:nvGrpSpPr>
        <p:grpSpPr>
          <a:xfrm>
            <a:off x="765000" y="3088800"/>
            <a:ext cx="2160" cy="142920"/>
            <a:chOff x="765000" y="3088800"/>
            <a:chExt cx="2160" cy="142920"/>
          </a:xfrm>
        </p:grpSpPr>
        <p:cxnSp>
          <p:nvCxnSpPr>
            <p:cNvPr id="353" name="Google Shape;960;p46"/>
            <p:cNvCxnSpPr/>
            <p:nvPr/>
          </p:nvCxnSpPr>
          <p:spPr>
            <a:xfrm>
              <a:off x="765000" y="308880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54" name="Google Shape;961;p46"/>
            <p:cNvCxnSpPr/>
            <p:nvPr/>
          </p:nvCxnSpPr>
          <p:spPr>
            <a:xfrm>
              <a:off x="765000" y="308880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931680" y="114480"/>
            <a:ext cx="74901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References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/>
          </p:nvPr>
        </p:nvSpPr>
        <p:spPr>
          <a:xfrm>
            <a:off x="685800" y="685800"/>
            <a:ext cx="7736040" cy="32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57200" indent="-330120">
              <a:lnSpc>
                <a:spcPct val="100000"/>
              </a:lnSpc>
              <a:buClr>
                <a:srgbClr val="000000"/>
              </a:buClr>
              <a:buFont typeface="Blinker"/>
              <a:buChar char="●"/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Neural Collaborative Filtering (2017) He, Liao, Zhang, et. al.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00000"/>
              </a:lnSpc>
              <a:buClr>
                <a:srgbClr val="000000"/>
              </a:buClr>
              <a:buFont typeface="Blinker"/>
              <a:buChar char="●"/>
            </a:pPr>
            <a:r>
              <a:rPr b="0" lang="en" sz="1600" spc="-1" strike="noStrike" u="sng">
                <a:solidFill>
                  <a:schemeClr val="dk1"/>
                </a:solidFill>
                <a:uFillTx/>
                <a:latin typeface="Blinker"/>
                <a:ea typeface="Blinker"/>
                <a:hlinkClick r:id="rId1"/>
              </a:rPr>
              <a:t>https://developers.google.com/machine-learning/recommendation/collaborative/basics</a:t>
            </a:r>
            <a:r>
              <a:rPr b="0" lang="en" sz="1600" spc="-1" strike="noStrike">
                <a:solidFill>
                  <a:schemeClr val="dk1"/>
                </a:solidFill>
                <a:latin typeface="Blinker"/>
                <a:ea typeface="Blinker"/>
              </a:rPr>
              <a:t>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00000"/>
              </a:lnSpc>
              <a:buNone/>
            </a:pPr>
            <a:r>
              <a:rPr b="0" lang="en" sz="1600" spc="-1" strike="noStrike" u="sng">
                <a:solidFill>
                  <a:schemeClr val="dk1"/>
                </a:solidFill>
                <a:uFillTx/>
                <a:latin typeface="Blinker"/>
                <a:ea typeface="Blinker"/>
                <a:hlinkClick r:id="rId2"/>
              </a:rPr>
              <a:t>https://towardsdatascience.com/alternating-least-square-for-implicit-dataset-with-code-8e7999277f4b</a:t>
            </a:r>
            <a:r>
              <a:rPr b="0" lang="en" sz="1600" spc="-1" strike="noStrike">
                <a:solidFill>
                  <a:schemeClr val="dk1"/>
                </a:solidFill>
                <a:latin typeface="Blinker"/>
                <a:ea typeface="Blinker"/>
              </a:rPr>
              <a:t>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00000"/>
              </a:lnSpc>
              <a:buClr>
                <a:srgbClr val="000000"/>
              </a:buClr>
              <a:buFont typeface="Blinker"/>
              <a:buChar char="●"/>
            </a:pPr>
            <a:r>
              <a:rPr b="0" lang="en" sz="1600" spc="-1" strike="noStrike" u="sng">
                <a:solidFill>
                  <a:schemeClr val="dk1"/>
                </a:solidFill>
                <a:uFillTx/>
                <a:latin typeface="Blinker"/>
                <a:ea typeface="Blinker"/>
                <a:hlinkClick r:id="rId3"/>
              </a:rPr>
              <a:t>https://towardsdatascience.com/recommendation-system-matrix-factorization-d61978660b4b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57" name="Google Shape;969;p47"/>
          <p:cNvCxnSpPr/>
          <p:nvPr/>
        </p:nvCxnSpPr>
        <p:spPr>
          <a:xfrm flipH="1">
            <a:off x="6117840" y="699840"/>
            <a:ext cx="3091320" cy="252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358" name="Google Shape;970;p47"/>
          <p:cNvGrpSpPr/>
          <p:nvPr/>
        </p:nvGrpSpPr>
        <p:grpSpPr>
          <a:xfrm>
            <a:off x="765000" y="629640"/>
            <a:ext cx="2160" cy="142920"/>
            <a:chOff x="765000" y="629640"/>
            <a:chExt cx="2160" cy="142920"/>
          </a:xfrm>
        </p:grpSpPr>
        <p:cxnSp>
          <p:nvCxnSpPr>
            <p:cNvPr id="359" name="Google Shape;971;p47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60" name="Google Shape;972;p47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4355280" y="890640"/>
            <a:ext cx="4066560" cy="853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Thanks</a:t>
            </a:r>
            <a:endParaRPr b="0" lang="en-US" sz="5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subTitle"/>
          </p:nvPr>
        </p:nvSpPr>
        <p:spPr>
          <a:xfrm>
            <a:off x="4572000" y="50760"/>
            <a:ext cx="4068720" cy="1548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rgbClr val="ffffff"/>
                </a:solidFill>
                <a:latin typeface="Barlow ExtraBold"/>
                <a:ea typeface="Barlow ExtraBold"/>
              </a:rPr>
              <a:t>Questions?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 type="subTitle"/>
          </p:nvPr>
        </p:nvSpPr>
        <p:spPr>
          <a:xfrm>
            <a:off x="4619160" y="1962360"/>
            <a:ext cx="4066560" cy="1008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200" spc="-1" strike="noStrike">
                <a:solidFill>
                  <a:srgbClr val="ffffff"/>
                </a:solidFill>
                <a:latin typeface="Blinker"/>
                <a:ea typeface="Blinker"/>
              </a:rPr>
              <a:t>Thank you for your time 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200" spc="-1" strike="noStrike">
                <a:solidFill>
                  <a:srgbClr val="ffffff"/>
                </a:solidFill>
                <a:latin typeface="Blinker"/>
                <a:ea typeface="Blinker"/>
              </a:rPr>
              <a:t>and attention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4" name="Google Shape;980;p48"/>
          <p:cNvSpPr/>
          <p:nvPr/>
        </p:nvSpPr>
        <p:spPr>
          <a:xfrm>
            <a:off x="4572000" y="4227480"/>
            <a:ext cx="384948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1100" spc="-1" strike="noStrike">
                <a:solidFill>
                  <a:srgbClr val="ffffff"/>
                </a:solidFill>
                <a:latin typeface="Blinker SemiBold"/>
                <a:ea typeface="Blinker SemiBold"/>
              </a:rPr>
              <a:t>Please keep this slide for attribution</a:t>
            </a:r>
            <a:endParaRPr b="0" lang="en-US" sz="11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365" name="Google Shape;995;p48"/>
          <p:cNvCxnSpPr/>
          <p:nvPr/>
        </p:nvCxnSpPr>
        <p:spPr>
          <a:xfrm>
            <a:off x="-27720" y="1318680"/>
            <a:ext cx="5550840" cy="2520"/>
          </a:xfrm>
          <a:prstGeom prst="straightConnector1">
            <a:avLst/>
          </a:prstGeom>
          <a:ln w="28575">
            <a:solidFill>
              <a:srgbClr val="ffffff"/>
            </a:solidFill>
            <a:round/>
          </a:ln>
        </p:spPr>
      </p:cxnSp>
      <p:grpSp>
        <p:nvGrpSpPr>
          <p:cNvPr id="366" name="Google Shape;996;p48"/>
          <p:cNvGrpSpPr/>
          <p:nvPr/>
        </p:nvGrpSpPr>
        <p:grpSpPr>
          <a:xfrm>
            <a:off x="5741640" y="1248120"/>
            <a:ext cx="2160" cy="142920"/>
            <a:chOff x="5741640" y="1248120"/>
            <a:chExt cx="2160" cy="142920"/>
          </a:xfrm>
        </p:grpSpPr>
        <p:cxnSp>
          <p:nvCxnSpPr>
            <p:cNvPr id="367" name="Google Shape;997;p48"/>
            <p:cNvCxnSpPr/>
            <p:nvPr/>
          </p:nvCxnSpPr>
          <p:spPr>
            <a:xfrm>
              <a:off x="5741640" y="1248120"/>
              <a:ext cx="2520" cy="143280"/>
            </a:xfrm>
            <a:prstGeom prst="straightConnector1">
              <a:avLst/>
            </a:prstGeom>
            <a:ln w="28575">
              <a:solidFill>
                <a:srgbClr val="ffffff"/>
              </a:solidFill>
              <a:round/>
            </a:ln>
          </p:spPr>
        </p:cxnSp>
        <p:cxnSp>
          <p:nvCxnSpPr>
            <p:cNvPr id="368" name="Google Shape;998;p48"/>
            <p:cNvCxnSpPr/>
            <p:nvPr/>
          </p:nvCxnSpPr>
          <p:spPr>
            <a:xfrm>
              <a:off x="5741640" y="1248120"/>
              <a:ext cx="2520" cy="143280"/>
            </a:xfrm>
            <a:prstGeom prst="straightConnector1">
              <a:avLst/>
            </a:prstGeom>
            <a:ln w="28575">
              <a:solidFill>
                <a:srgbClr val="ffffff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1"/>
          <p:cNvSpPr/>
          <p:nvPr/>
        </p:nvSpPr>
        <p:spPr>
          <a:xfrm>
            <a:off x="4572000" y="540000"/>
            <a:ext cx="3850920" cy="4062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bfbfbf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914400" y="2588760"/>
            <a:ext cx="2831760" cy="129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6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Data Overview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title"/>
          </p:nvPr>
        </p:nvSpPr>
        <p:spPr>
          <a:xfrm>
            <a:off x="1143000" y="1143000"/>
            <a:ext cx="2363760" cy="1281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01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85" name="Google Shape;224;p 1"/>
          <p:cNvGrpSpPr/>
          <p:nvPr/>
        </p:nvGrpSpPr>
        <p:grpSpPr>
          <a:xfrm>
            <a:off x="497880" y="232920"/>
            <a:ext cx="2160" cy="142920"/>
            <a:chOff x="497880" y="232920"/>
            <a:chExt cx="2160" cy="142920"/>
          </a:xfrm>
        </p:grpSpPr>
        <p:cxnSp>
          <p:nvCxnSpPr>
            <p:cNvPr id="86" name="Google Shape;225;p 1"/>
            <p:cNvCxnSpPr/>
            <p:nvPr/>
          </p:nvCxnSpPr>
          <p:spPr>
            <a:xfrm>
              <a:off x="49788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87" name="Google Shape;226;p 1"/>
            <p:cNvCxnSpPr/>
            <p:nvPr/>
          </p:nvCxnSpPr>
          <p:spPr>
            <a:xfrm>
              <a:off x="49788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88" name="Google Shape;227;p 1"/>
          <p:cNvGrpSpPr/>
          <p:nvPr/>
        </p:nvGrpSpPr>
        <p:grpSpPr>
          <a:xfrm>
            <a:off x="497880" y="4769280"/>
            <a:ext cx="2160" cy="142920"/>
            <a:chOff x="497880" y="4769280"/>
            <a:chExt cx="2160" cy="142920"/>
          </a:xfrm>
        </p:grpSpPr>
        <p:cxnSp>
          <p:nvCxnSpPr>
            <p:cNvPr id="89" name="Google Shape;228;p 1"/>
            <p:cNvCxnSpPr/>
            <p:nvPr/>
          </p:nvCxnSpPr>
          <p:spPr>
            <a:xfrm>
              <a:off x="49788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90" name="Google Shape;229;p 1"/>
            <p:cNvCxnSpPr/>
            <p:nvPr/>
          </p:nvCxnSpPr>
          <p:spPr>
            <a:xfrm>
              <a:off x="49788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91" name="Google Shape;230;p 1"/>
          <p:cNvGrpSpPr/>
          <p:nvPr/>
        </p:nvGrpSpPr>
        <p:grpSpPr>
          <a:xfrm>
            <a:off x="8645760" y="232920"/>
            <a:ext cx="2160" cy="142920"/>
            <a:chOff x="8645760" y="232920"/>
            <a:chExt cx="2160" cy="142920"/>
          </a:xfrm>
        </p:grpSpPr>
        <p:cxnSp>
          <p:nvCxnSpPr>
            <p:cNvPr id="92" name="Google Shape;231;p 1"/>
            <p:cNvCxnSpPr/>
            <p:nvPr/>
          </p:nvCxnSpPr>
          <p:spPr>
            <a:xfrm>
              <a:off x="864576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93" name="Google Shape;232;p 1"/>
            <p:cNvCxnSpPr/>
            <p:nvPr/>
          </p:nvCxnSpPr>
          <p:spPr>
            <a:xfrm>
              <a:off x="864576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94" name="Google Shape;233;p 1"/>
          <p:cNvGrpSpPr/>
          <p:nvPr/>
        </p:nvGrpSpPr>
        <p:grpSpPr>
          <a:xfrm>
            <a:off x="8645760" y="4769280"/>
            <a:ext cx="2160" cy="142920"/>
            <a:chOff x="8645760" y="4769280"/>
            <a:chExt cx="2160" cy="142920"/>
          </a:xfrm>
        </p:grpSpPr>
        <p:cxnSp>
          <p:nvCxnSpPr>
            <p:cNvPr id="95" name="Google Shape;234;p 1"/>
            <p:cNvCxnSpPr/>
            <p:nvPr/>
          </p:nvCxnSpPr>
          <p:spPr>
            <a:xfrm>
              <a:off x="864576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96" name="Google Shape;235;p 1"/>
            <p:cNvCxnSpPr/>
            <p:nvPr/>
          </p:nvCxnSpPr>
          <p:spPr>
            <a:xfrm>
              <a:off x="864576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97" name="Google Shape;7965;p 1"/>
          <p:cNvGrpSpPr/>
          <p:nvPr/>
        </p:nvGrpSpPr>
        <p:grpSpPr>
          <a:xfrm>
            <a:off x="5058360" y="1834920"/>
            <a:ext cx="3087720" cy="1399320"/>
            <a:chOff x="5058360" y="1834920"/>
            <a:chExt cx="3087720" cy="1399320"/>
          </a:xfrm>
        </p:grpSpPr>
        <p:grpSp>
          <p:nvGrpSpPr>
            <p:cNvPr id="98" name="Google Shape;7966;p 1"/>
            <p:cNvGrpSpPr/>
            <p:nvPr/>
          </p:nvGrpSpPr>
          <p:grpSpPr>
            <a:xfrm>
              <a:off x="5433120" y="2548800"/>
              <a:ext cx="2712960" cy="1080"/>
              <a:chOff x="5433120" y="2548800"/>
              <a:chExt cx="2712960" cy="1080"/>
            </a:xfrm>
          </p:grpSpPr>
          <p:cxnSp>
            <p:nvCxnSpPr>
              <p:cNvPr id="99" name="Google Shape;7967;p 1"/>
              <p:cNvCxnSpPr/>
              <p:nvPr/>
            </p:nvCxnSpPr>
            <p:spPr>
              <a:xfrm>
                <a:off x="6856200" y="2549160"/>
                <a:ext cx="343800" cy="1080"/>
              </a:xfrm>
              <a:prstGeom prst="straightConnector1">
                <a:avLst/>
              </a:prstGeom>
              <a:ln w="9525">
                <a:solidFill>
                  <a:srgbClr val="808080"/>
                </a:solidFill>
                <a:round/>
              </a:ln>
            </p:spPr>
          </p:cxnSp>
          <p:cxnSp>
            <p:nvCxnSpPr>
              <p:cNvPr id="100" name="Google Shape;7969;p 1"/>
              <p:cNvCxnSpPr/>
              <p:nvPr/>
            </p:nvCxnSpPr>
            <p:spPr>
              <a:xfrm>
                <a:off x="6134040" y="2548800"/>
                <a:ext cx="343800" cy="1080"/>
              </a:xfrm>
              <a:prstGeom prst="straightConnector1">
                <a:avLst/>
              </a:prstGeom>
              <a:ln w="9525">
                <a:solidFill>
                  <a:srgbClr val="808080"/>
                </a:solidFill>
                <a:round/>
              </a:ln>
            </p:spPr>
          </p:cxnSp>
          <p:cxnSp>
            <p:nvCxnSpPr>
              <p:cNvPr id="101" name="Google Shape;7970;p 1"/>
              <p:cNvCxnSpPr/>
              <p:nvPr/>
            </p:nvCxnSpPr>
            <p:spPr>
              <a:xfrm>
                <a:off x="5433120" y="2548800"/>
                <a:ext cx="343800" cy="1080"/>
              </a:xfrm>
              <a:prstGeom prst="straightConnector1">
                <a:avLst/>
              </a:prstGeom>
              <a:ln w="9525">
                <a:solidFill>
                  <a:srgbClr val="808080"/>
                </a:solidFill>
                <a:round/>
              </a:ln>
            </p:spPr>
          </p:cxnSp>
          <p:cxnSp>
            <p:nvCxnSpPr>
              <p:cNvPr id="102" name="Google Shape;7971;p 1"/>
              <p:cNvCxnSpPr/>
              <p:nvPr/>
            </p:nvCxnSpPr>
            <p:spPr>
              <a:xfrm>
                <a:off x="7570080" y="2549160"/>
                <a:ext cx="576360" cy="1080"/>
              </a:xfrm>
              <a:prstGeom prst="straightConnector1">
                <a:avLst/>
              </a:prstGeom>
              <a:ln w="9525">
                <a:solidFill>
                  <a:srgbClr val="808080"/>
                </a:solidFill>
                <a:round/>
                <a:tailEnd len="med" type="triangle" w="med"/>
              </a:ln>
            </p:spPr>
          </p:cxnSp>
        </p:grpSp>
        <p:grpSp>
          <p:nvGrpSpPr>
            <p:cNvPr id="103" name="Google Shape;7972;p 1"/>
            <p:cNvGrpSpPr/>
            <p:nvPr/>
          </p:nvGrpSpPr>
          <p:grpSpPr>
            <a:xfrm>
              <a:off x="5131440" y="1834920"/>
              <a:ext cx="565200" cy="540000"/>
              <a:chOff x="5131440" y="1834920"/>
              <a:chExt cx="565200" cy="540000"/>
            </a:xfrm>
          </p:grpSpPr>
          <p:cxnSp>
            <p:nvCxnSpPr>
              <p:cNvPr id="104" name="Google Shape;7973;p 1"/>
              <p:cNvCxnSpPr/>
              <p:nvPr/>
            </p:nvCxnSpPr>
            <p:spPr>
              <a:xfrm flipV="1">
                <a:off x="5248080" y="2031840"/>
                <a:ext cx="1080" cy="343440"/>
              </a:xfrm>
              <a:prstGeom prst="straightConnector1">
                <a:avLst/>
              </a:prstGeom>
              <a:ln w="9525">
                <a:solidFill>
                  <a:srgbClr val="808080"/>
                </a:solidFill>
                <a:round/>
              </a:ln>
            </p:spPr>
          </p:cxnSp>
          <p:sp>
            <p:nvSpPr>
              <p:cNvPr id="105" name="Google Shape;7974;p 1"/>
              <p:cNvSpPr/>
              <p:nvPr/>
            </p:nvSpPr>
            <p:spPr>
              <a:xfrm>
                <a:off x="5131440" y="1834920"/>
                <a:ext cx="565200" cy="196200"/>
              </a:xfrm>
              <a:prstGeom prst="rect">
                <a:avLst/>
              </a:prstGeom>
              <a:solidFill>
                <a:srgbClr val="1d1d1d"/>
              </a:solidFill>
              <a:ln w="9525">
                <a:solidFill>
                  <a:srgbClr val="80808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  <p:sp>
          <p:nvSpPr>
            <p:cNvPr id="106" name="Google Shape;7975;p 1"/>
            <p:cNvSpPr/>
            <p:nvPr/>
          </p:nvSpPr>
          <p:spPr>
            <a:xfrm>
              <a:off x="5058360" y="2379960"/>
              <a:ext cx="370080" cy="370080"/>
            </a:xfrm>
            <a:prstGeom prst="ellipse">
              <a:avLst/>
            </a:prstGeom>
            <a:solidFill>
              <a:srgbClr val="1d1d1d"/>
            </a:solidFill>
            <a:ln w="9525">
              <a:solidFill>
                <a:srgbClr val="80808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07" name="Google Shape;7976;p 1"/>
            <p:cNvSpPr/>
            <p:nvPr/>
          </p:nvSpPr>
          <p:spPr>
            <a:xfrm>
              <a:off x="5771880" y="2394360"/>
              <a:ext cx="370080" cy="370080"/>
            </a:xfrm>
            <a:prstGeom prst="ellipse">
              <a:avLst/>
            </a:prstGeom>
            <a:solidFill>
              <a:srgbClr val="1d1d1d"/>
            </a:solidFill>
            <a:ln w="9525">
              <a:solidFill>
                <a:srgbClr val="80808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grpSp>
          <p:nvGrpSpPr>
            <p:cNvPr id="108" name="Google Shape;7977;p 1"/>
            <p:cNvGrpSpPr/>
            <p:nvPr/>
          </p:nvGrpSpPr>
          <p:grpSpPr>
            <a:xfrm>
              <a:off x="5846040" y="2752560"/>
              <a:ext cx="565200" cy="478080"/>
              <a:chOff x="5846040" y="2752560"/>
              <a:chExt cx="565200" cy="478080"/>
            </a:xfrm>
          </p:grpSpPr>
          <p:cxnSp>
            <p:nvCxnSpPr>
              <p:cNvPr id="109" name="Google Shape;7978;p 1"/>
              <p:cNvCxnSpPr/>
              <p:nvPr/>
            </p:nvCxnSpPr>
            <p:spPr>
              <a:xfrm flipV="1">
                <a:off x="5963040" y="2752560"/>
                <a:ext cx="1080" cy="286200"/>
              </a:xfrm>
              <a:prstGeom prst="straightConnector1">
                <a:avLst/>
              </a:prstGeom>
              <a:ln w="9525">
                <a:solidFill>
                  <a:srgbClr val="808080"/>
                </a:solidFill>
                <a:round/>
              </a:ln>
            </p:spPr>
          </p:cxnSp>
          <p:sp>
            <p:nvSpPr>
              <p:cNvPr id="110" name="Google Shape;7979;p 1"/>
              <p:cNvSpPr/>
              <p:nvPr/>
            </p:nvSpPr>
            <p:spPr>
              <a:xfrm>
                <a:off x="5846040" y="3034440"/>
                <a:ext cx="565200" cy="196200"/>
              </a:xfrm>
              <a:prstGeom prst="rect">
                <a:avLst/>
              </a:prstGeom>
              <a:solidFill>
                <a:srgbClr val="1d1d1d"/>
              </a:solidFill>
              <a:ln w="9525">
                <a:solidFill>
                  <a:srgbClr val="80808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  <p:grpSp>
          <p:nvGrpSpPr>
            <p:cNvPr id="111" name="Google Shape;7980;p 1"/>
            <p:cNvGrpSpPr/>
            <p:nvPr/>
          </p:nvGrpSpPr>
          <p:grpSpPr>
            <a:xfrm>
              <a:off x="6561000" y="1834920"/>
              <a:ext cx="565200" cy="540000"/>
              <a:chOff x="6561000" y="1834920"/>
              <a:chExt cx="565200" cy="540000"/>
            </a:xfrm>
          </p:grpSpPr>
          <p:cxnSp>
            <p:nvCxnSpPr>
              <p:cNvPr id="112" name="Google Shape;7981;p 1"/>
              <p:cNvCxnSpPr/>
              <p:nvPr/>
            </p:nvCxnSpPr>
            <p:spPr>
              <a:xfrm flipV="1">
                <a:off x="6678000" y="2031840"/>
                <a:ext cx="1080" cy="343440"/>
              </a:xfrm>
              <a:prstGeom prst="straightConnector1">
                <a:avLst/>
              </a:prstGeom>
              <a:ln w="9525">
                <a:solidFill>
                  <a:srgbClr val="808080"/>
                </a:solidFill>
                <a:round/>
              </a:ln>
            </p:spPr>
          </p:cxnSp>
          <p:sp>
            <p:nvSpPr>
              <p:cNvPr id="113" name="Google Shape;7982;p 1"/>
              <p:cNvSpPr/>
              <p:nvPr/>
            </p:nvSpPr>
            <p:spPr>
              <a:xfrm>
                <a:off x="6561000" y="1834920"/>
                <a:ext cx="565200" cy="196200"/>
              </a:xfrm>
              <a:prstGeom prst="rect">
                <a:avLst/>
              </a:prstGeom>
              <a:solidFill>
                <a:srgbClr val="1d1d1d"/>
              </a:solidFill>
              <a:ln w="9525">
                <a:solidFill>
                  <a:srgbClr val="80808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  <p:sp>
          <p:nvSpPr>
            <p:cNvPr id="114" name="Google Shape;7983;p 1"/>
            <p:cNvSpPr/>
            <p:nvPr/>
          </p:nvSpPr>
          <p:spPr>
            <a:xfrm>
              <a:off x="6485400" y="2379960"/>
              <a:ext cx="370080" cy="370080"/>
            </a:xfrm>
            <a:prstGeom prst="ellipse">
              <a:avLst/>
            </a:prstGeom>
            <a:solidFill>
              <a:srgbClr val="1d1d1d"/>
            </a:solidFill>
            <a:ln w="9525">
              <a:solidFill>
                <a:srgbClr val="80808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15" name="Google Shape;7968;p 1"/>
            <p:cNvSpPr/>
            <p:nvPr/>
          </p:nvSpPr>
          <p:spPr>
            <a:xfrm>
              <a:off x="7199280" y="2363760"/>
              <a:ext cx="370080" cy="370080"/>
            </a:xfrm>
            <a:prstGeom prst="ellipse">
              <a:avLst/>
            </a:prstGeom>
            <a:solidFill>
              <a:srgbClr val="1d1d1d"/>
            </a:solidFill>
            <a:ln w="9525">
              <a:solidFill>
                <a:srgbClr val="80808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grpSp>
          <p:nvGrpSpPr>
            <p:cNvPr id="116" name="Google Shape;7984;p 1"/>
            <p:cNvGrpSpPr/>
            <p:nvPr/>
          </p:nvGrpSpPr>
          <p:grpSpPr>
            <a:xfrm>
              <a:off x="7286400" y="2750760"/>
              <a:ext cx="565200" cy="483480"/>
              <a:chOff x="7286400" y="2750760"/>
              <a:chExt cx="565200" cy="483480"/>
            </a:xfrm>
          </p:grpSpPr>
          <p:cxnSp>
            <p:nvCxnSpPr>
              <p:cNvPr id="117" name="Google Shape;7985;p 1"/>
              <p:cNvCxnSpPr/>
              <p:nvPr/>
            </p:nvCxnSpPr>
            <p:spPr>
              <a:xfrm flipV="1">
                <a:off x="7384320" y="2750760"/>
                <a:ext cx="1080" cy="288000"/>
              </a:xfrm>
              <a:prstGeom prst="straightConnector1">
                <a:avLst/>
              </a:prstGeom>
              <a:ln w="9525">
                <a:solidFill>
                  <a:srgbClr val="808080"/>
                </a:solidFill>
                <a:round/>
              </a:ln>
            </p:spPr>
          </p:cxnSp>
          <p:sp>
            <p:nvSpPr>
              <p:cNvPr id="118" name="Google Shape;7986;p 1"/>
              <p:cNvSpPr/>
              <p:nvPr/>
            </p:nvSpPr>
            <p:spPr>
              <a:xfrm>
                <a:off x="7286400" y="3038040"/>
                <a:ext cx="565200" cy="196200"/>
              </a:xfrm>
              <a:prstGeom prst="rect">
                <a:avLst/>
              </a:prstGeom>
              <a:solidFill>
                <a:srgbClr val="1d1d1d"/>
              </a:solidFill>
              <a:ln w="9525">
                <a:solidFill>
                  <a:srgbClr val="80808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91440" bIns="91440" anchor="ctr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843480" y="96120"/>
            <a:ext cx="74901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Data Overview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82920" y="920880"/>
            <a:ext cx="3423600" cy="3645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200" spc="-1" strike="noStrike">
                <a:solidFill>
                  <a:srgbClr val="000000"/>
                </a:solidFill>
                <a:latin typeface="Blinker"/>
                <a:ea typeface="Blinker"/>
              </a:rPr>
              <a:t>User and Music Data contained in several ‘Parquet’ files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200" spc="-1" strike="noStrike">
                <a:solidFill>
                  <a:srgbClr val="000000"/>
                </a:solidFill>
                <a:latin typeface="Blinker"/>
                <a:ea typeface="Blinker"/>
              </a:rPr>
              <a:t>Required an external library - Arrow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200" spc="-1" strike="noStrike">
                <a:solidFill>
                  <a:srgbClr val="000000"/>
                </a:solidFill>
                <a:latin typeface="Blinker"/>
                <a:ea typeface="Blinker"/>
              </a:rPr>
              <a:t>Turned into CSV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1" name="Google Shape;170;p28"/>
          <p:cNvCxnSpPr/>
          <p:nvPr/>
        </p:nvCxnSpPr>
        <p:spPr>
          <a:xfrm flipH="1">
            <a:off x="3472920" y="699840"/>
            <a:ext cx="5736240" cy="252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122" name="Google Shape;171;p28"/>
          <p:cNvGrpSpPr/>
          <p:nvPr/>
        </p:nvGrpSpPr>
        <p:grpSpPr>
          <a:xfrm>
            <a:off x="765000" y="629640"/>
            <a:ext cx="2160" cy="142920"/>
            <a:chOff x="765000" y="629640"/>
            <a:chExt cx="2160" cy="142920"/>
          </a:xfrm>
        </p:grpSpPr>
        <p:cxnSp>
          <p:nvCxnSpPr>
            <p:cNvPr id="123" name="Google Shape;172;p28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24" name="Google Shape;173;p28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pic>
        <p:nvPicPr>
          <p:cNvPr id="125" name="Picture 7" descr=""/>
          <p:cNvPicPr/>
          <p:nvPr/>
        </p:nvPicPr>
        <p:blipFill>
          <a:blip r:embed="rId1"/>
          <a:stretch/>
        </p:blipFill>
        <p:spPr>
          <a:xfrm>
            <a:off x="4146120" y="1143000"/>
            <a:ext cx="4816800" cy="1230120"/>
          </a:xfrm>
          <a:prstGeom prst="rect">
            <a:avLst/>
          </a:prstGeom>
          <a:ln w="0">
            <a:noFill/>
          </a:ln>
        </p:spPr>
      </p:pic>
      <p:pic>
        <p:nvPicPr>
          <p:cNvPr id="126" name="Picture 1" descr=""/>
          <p:cNvPicPr/>
          <p:nvPr/>
        </p:nvPicPr>
        <p:blipFill>
          <a:blip r:embed="rId2"/>
          <a:stretch/>
        </p:blipFill>
        <p:spPr>
          <a:xfrm>
            <a:off x="5486400" y="2229120"/>
            <a:ext cx="2229480" cy="2570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55800"/>
            <a:ext cx="8228160" cy="85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Barlow ExtraBold"/>
              </a:rPr>
              <a:t>Dataset Visualization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8" name="Google Shape;200;p 2"/>
          <p:cNvCxnSpPr/>
          <p:nvPr/>
        </p:nvCxnSpPr>
        <p:spPr>
          <a:xfrm flipH="1">
            <a:off x="4188600" y="909000"/>
            <a:ext cx="4969440" cy="252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129" name="Google Shape;201;p 2"/>
          <p:cNvGrpSpPr/>
          <p:nvPr/>
        </p:nvGrpSpPr>
        <p:grpSpPr>
          <a:xfrm>
            <a:off x="965160" y="838800"/>
            <a:ext cx="2160" cy="142920"/>
            <a:chOff x="965160" y="838800"/>
            <a:chExt cx="2160" cy="142920"/>
          </a:xfrm>
        </p:grpSpPr>
        <p:cxnSp>
          <p:nvCxnSpPr>
            <p:cNvPr id="130" name="Google Shape;202;p 2"/>
            <p:cNvCxnSpPr/>
            <p:nvPr/>
          </p:nvCxnSpPr>
          <p:spPr>
            <a:xfrm>
              <a:off x="965160" y="83880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31" name="Google Shape;203;p 2"/>
            <p:cNvCxnSpPr/>
            <p:nvPr/>
          </p:nvCxnSpPr>
          <p:spPr>
            <a:xfrm>
              <a:off x="965160" y="83880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pic>
        <p:nvPicPr>
          <p:cNvPr id="132" name="Picture 8" descr=""/>
          <p:cNvPicPr/>
          <p:nvPr/>
        </p:nvPicPr>
        <p:blipFill>
          <a:blip r:embed="rId1"/>
          <a:stretch/>
        </p:blipFill>
        <p:spPr>
          <a:xfrm>
            <a:off x="149040" y="1537920"/>
            <a:ext cx="8844480" cy="2118960"/>
          </a:xfrm>
          <a:prstGeom prst="rect">
            <a:avLst/>
          </a:prstGeom>
          <a:ln w="0">
            <a:noFill/>
          </a:ln>
        </p:spPr>
      </p:pic>
      <p:sp>
        <p:nvSpPr>
          <p:cNvPr id="133" name=""/>
          <p:cNvSpPr/>
          <p:nvPr/>
        </p:nvSpPr>
        <p:spPr>
          <a:xfrm>
            <a:off x="2971800" y="3768480"/>
            <a:ext cx="3428280" cy="42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eeeeee"/>
                </a:solidFill>
                <a:latin typeface="Arial"/>
              </a:rPr>
              <a:t>First 10 entries from file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843480" y="96120"/>
            <a:ext cx="74901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Data Preparation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914400"/>
            <a:ext cx="8457480" cy="91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200" spc="-1" strike="noStrike">
                <a:solidFill>
                  <a:srgbClr val="000000"/>
                </a:solidFill>
                <a:latin typeface="Blinker"/>
                <a:ea typeface="Blinker"/>
              </a:rPr>
              <a:t>Encoded each categorical column: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6" name="Google Shape;170;p 1"/>
          <p:cNvCxnSpPr/>
          <p:nvPr/>
        </p:nvCxnSpPr>
        <p:spPr>
          <a:xfrm flipH="1">
            <a:off x="3472920" y="699840"/>
            <a:ext cx="5736240" cy="252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137" name="Google Shape;171;p 1"/>
          <p:cNvGrpSpPr/>
          <p:nvPr/>
        </p:nvGrpSpPr>
        <p:grpSpPr>
          <a:xfrm>
            <a:off x="765000" y="629640"/>
            <a:ext cx="2160" cy="142920"/>
            <a:chOff x="765000" y="629640"/>
            <a:chExt cx="2160" cy="142920"/>
          </a:xfrm>
        </p:grpSpPr>
        <p:cxnSp>
          <p:nvCxnSpPr>
            <p:cNvPr id="138" name="Google Shape;172;p 1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39" name="Google Shape;173;p 1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5322600" y="2057400"/>
            <a:ext cx="3592080" cy="2427840"/>
          </a:xfrm>
          <a:prstGeom prst="rect">
            <a:avLst/>
          </a:prstGeom>
          <a:ln w="0">
            <a:noFill/>
          </a:ln>
        </p:spPr>
      </p:pic>
      <p:pic>
        <p:nvPicPr>
          <p:cNvPr id="141" name="" descr=""/>
          <p:cNvPicPr/>
          <p:nvPr/>
        </p:nvPicPr>
        <p:blipFill>
          <a:blip r:embed="rId2"/>
          <a:srcRect l="0" t="0" r="5002" b="0"/>
          <a:stretch/>
        </p:blipFill>
        <p:spPr>
          <a:xfrm>
            <a:off x="228600" y="2867400"/>
            <a:ext cx="4342320" cy="1018080"/>
          </a:xfrm>
          <a:prstGeom prst="rect">
            <a:avLst/>
          </a:prstGeom>
          <a:ln w="0">
            <a:noFill/>
          </a:ln>
        </p:spPr>
      </p:pic>
      <p:sp>
        <p:nvSpPr>
          <p:cNvPr id="142" name=""/>
          <p:cNvSpPr/>
          <p:nvPr/>
        </p:nvSpPr>
        <p:spPr>
          <a:xfrm>
            <a:off x="4800600" y="3429000"/>
            <a:ext cx="457200" cy="360"/>
          </a:xfrm>
          <a:prstGeom prst="line">
            <a:avLst/>
          </a:prstGeom>
          <a:ln w="91440">
            <a:solidFill>
              <a:srgbClr val="3465a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35000" rIns="135000" tIns="-90000" bIns="-9000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738360" y="114480"/>
            <a:ext cx="74901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User Interaction Matrix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44" name="Google Shape;336;p35"/>
          <p:cNvGraphicFramePr/>
          <p:nvPr/>
        </p:nvGraphicFramePr>
        <p:xfrm>
          <a:off x="720000" y="1334520"/>
          <a:ext cx="7702560" cy="3268440"/>
        </p:xfrm>
        <a:graphic>
          <a:graphicData uri="http://schemas.openxmlformats.org/drawingml/2006/table">
            <a:tbl>
              <a:tblPr/>
              <a:tblGrid>
                <a:gridCol w="2378160"/>
                <a:gridCol w="1774800"/>
                <a:gridCol w="1805040"/>
                <a:gridCol w="1744920"/>
              </a:tblGrid>
              <a:tr h="587880"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USERS \ ARTISTS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Artist 1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ffffff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Artist 2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ffffff"/>
                      </a:solidFill>
                      <a:prstDash val="solid"/>
                    </a:lnL>
                    <a:lnR w="18720">
                      <a:solidFill>
                        <a:srgbClr val="ffffff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Artist 3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ffffff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893520"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User 1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1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0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1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893520"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User 2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ffffff"/>
                      </a:solidFill>
                      <a:prstDash val="solid"/>
                    </a:lnT>
                    <a:lnB w="1872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0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1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0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893520"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User 3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ffffff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0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1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1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145" name="Google Shape;337;p35"/>
          <p:cNvCxnSpPr/>
          <p:nvPr/>
        </p:nvCxnSpPr>
        <p:spPr>
          <a:xfrm flipH="1">
            <a:off x="2185200" y="699840"/>
            <a:ext cx="7023960" cy="252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146" name="Google Shape;338;p35"/>
          <p:cNvGrpSpPr/>
          <p:nvPr/>
        </p:nvGrpSpPr>
        <p:grpSpPr>
          <a:xfrm>
            <a:off x="765000" y="629640"/>
            <a:ext cx="2160" cy="142920"/>
            <a:chOff x="765000" y="629640"/>
            <a:chExt cx="2160" cy="142920"/>
          </a:xfrm>
        </p:grpSpPr>
        <p:cxnSp>
          <p:nvCxnSpPr>
            <p:cNvPr id="147" name="Google Shape;339;p35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48" name="Google Shape;340;p35"/>
            <p:cNvCxnSpPr/>
            <p:nvPr/>
          </p:nvCxnSpPr>
          <p:spPr>
            <a:xfrm>
              <a:off x="765000" y="62964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2"/>
          <p:cNvSpPr/>
          <p:nvPr/>
        </p:nvSpPr>
        <p:spPr>
          <a:xfrm>
            <a:off x="4572000" y="540000"/>
            <a:ext cx="3850920" cy="4062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bfbfbf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824760" y="2514600"/>
            <a:ext cx="3060360" cy="129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6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Models &amp; Algorithms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title"/>
          </p:nvPr>
        </p:nvSpPr>
        <p:spPr>
          <a:xfrm>
            <a:off x="1143000" y="1143000"/>
            <a:ext cx="2363760" cy="1281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02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52" name="Google Shape;224;p 3"/>
          <p:cNvGrpSpPr/>
          <p:nvPr/>
        </p:nvGrpSpPr>
        <p:grpSpPr>
          <a:xfrm>
            <a:off x="497880" y="232920"/>
            <a:ext cx="2160" cy="142920"/>
            <a:chOff x="497880" y="232920"/>
            <a:chExt cx="2160" cy="142920"/>
          </a:xfrm>
        </p:grpSpPr>
        <p:cxnSp>
          <p:nvCxnSpPr>
            <p:cNvPr id="153" name="Google Shape;225;p 3"/>
            <p:cNvCxnSpPr/>
            <p:nvPr/>
          </p:nvCxnSpPr>
          <p:spPr>
            <a:xfrm>
              <a:off x="49788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54" name="Google Shape;226;p 3"/>
            <p:cNvCxnSpPr/>
            <p:nvPr/>
          </p:nvCxnSpPr>
          <p:spPr>
            <a:xfrm>
              <a:off x="49788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155" name="Google Shape;227;p 3"/>
          <p:cNvGrpSpPr/>
          <p:nvPr/>
        </p:nvGrpSpPr>
        <p:grpSpPr>
          <a:xfrm>
            <a:off x="497880" y="4769280"/>
            <a:ext cx="2160" cy="142920"/>
            <a:chOff x="497880" y="4769280"/>
            <a:chExt cx="2160" cy="142920"/>
          </a:xfrm>
        </p:grpSpPr>
        <p:cxnSp>
          <p:nvCxnSpPr>
            <p:cNvPr id="156" name="Google Shape;228;p 3"/>
            <p:cNvCxnSpPr/>
            <p:nvPr/>
          </p:nvCxnSpPr>
          <p:spPr>
            <a:xfrm>
              <a:off x="49788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57" name="Google Shape;229;p 3"/>
            <p:cNvCxnSpPr/>
            <p:nvPr/>
          </p:nvCxnSpPr>
          <p:spPr>
            <a:xfrm>
              <a:off x="49788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158" name="Google Shape;230;p 3"/>
          <p:cNvGrpSpPr/>
          <p:nvPr/>
        </p:nvGrpSpPr>
        <p:grpSpPr>
          <a:xfrm>
            <a:off x="8645760" y="232920"/>
            <a:ext cx="2160" cy="142920"/>
            <a:chOff x="8645760" y="232920"/>
            <a:chExt cx="2160" cy="142920"/>
          </a:xfrm>
        </p:grpSpPr>
        <p:cxnSp>
          <p:nvCxnSpPr>
            <p:cNvPr id="159" name="Google Shape;231;p 3"/>
            <p:cNvCxnSpPr/>
            <p:nvPr/>
          </p:nvCxnSpPr>
          <p:spPr>
            <a:xfrm>
              <a:off x="864576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60" name="Google Shape;232;p 3"/>
            <p:cNvCxnSpPr/>
            <p:nvPr/>
          </p:nvCxnSpPr>
          <p:spPr>
            <a:xfrm>
              <a:off x="8645760" y="23292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161" name="Google Shape;233;p 3"/>
          <p:cNvGrpSpPr/>
          <p:nvPr/>
        </p:nvGrpSpPr>
        <p:grpSpPr>
          <a:xfrm>
            <a:off x="8645760" y="4769280"/>
            <a:ext cx="2160" cy="142920"/>
            <a:chOff x="8645760" y="4769280"/>
            <a:chExt cx="2160" cy="142920"/>
          </a:xfrm>
        </p:grpSpPr>
        <p:cxnSp>
          <p:nvCxnSpPr>
            <p:cNvPr id="162" name="Google Shape;234;p 3"/>
            <p:cNvCxnSpPr/>
            <p:nvPr/>
          </p:nvCxnSpPr>
          <p:spPr>
            <a:xfrm>
              <a:off x="864576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63" name="Google Shape;235;p 3"/>
            <p:cNvCxnSpPr/>
            <p:nvPr/>
          </p:nvCxnSpPr>
          <p:spPr>
            <a:xfrm>
              <a:off x="8645760" y="4769280"/>
              <a:ext cx="2520" cy="14328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164" name="Google Shape;8008;p 1"/>
          <p:cNvGrpSpPr/>
          <p:nvPr/>
        </p:nvGrpSpPr>
        <p:grpSpPr>
          <a:xfrm>
            <a:off x="4824360" y="744840"/>
            <a:ext cx="3346200" cy="1549440"/>
            <a:chOff x="4824360" y="744840"/>
            <a:chExt cx="3346200" cy="1549440"/>
          </a:xfrm>
        </p:grpSpPr>
        <p:cxnSp>
          <p:nvCxnSpPr>
            <p:cNvPr id="165" name="Google Shape;8009;p 1"/>
            <p:cNvCxnSpPr>
              <a:stCxn id="166" idx="4"/>
              <a:endCxn id="167" idx="0"/>
            </p:cNvCxnSpPr>
            <p:nvPr/>
          </p:nvCxnSpPr>
          <p:spPr>
            <a:xfrm>
              <a:off x="5138280" y="1372680"/>
              <a:ext cx="62928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68" name="Google Shape;8012;p 1"/>
            <p:cNvCxnSpPr>
              <a:stCxn id="167" idx="0"/>
              <a:endCxn id="169" idx="4"/>
            </p:cNvCxnSpPr>
            <p:nvPr/>
          </p:nvCxnSpPr>
          <p:spPr>
            <a:xfrm flipV="1">
              <a:off x="5767200" y="1372680"/>
              <a:ext cx="73044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70" name="Google Shape;8014;p 1"/>
            <p:cNvCxnSpPr>
              <a:stCxn id="169" idx="4"/>
              <a:endCxn id="171" idx="0"/>
            </p:cNvCxnSpPr>
            <p:nvPr/>
          </p:nvCxnSpPr>
          <p:spPr>
            <a:xfrm>
              <a:off x="6497280" y="1372680"/>
              <a:ext cx="73080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72" name="Google Shape;8016;p 1"/>
            <p:cNvCxnSpPr>
              <a:stCxn id="171" idx="0"/>
              <a:endCxn id="173" idx="4"/>
            </p:cNvCxnSpPr>
            <p:nvPr/>
          </p:nvCxnSpPr>
          <p:spPr>
            <a:xfrm flipV="1">
              <a:off x="7227720" y="1372680"/>
              <a:ext cx="62928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sp>
          <p:nvSpPr>
            <p:cNvPr id="173" name="Google Shape;8017;p 1"/>
            <p:cNvSpPr/>
            <p:nvPr/>
          </p:nvSpPr>
          <p:spPr>
            <a:xfrm>
              <a:off x="7542720" y="74484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69" name="Google Shape;8013;p 1"/>
            <p:cNvSpPr/>
            <p:nvPr/>
          </p:nvSpPr>
          <p:spPr>
            <a:xfrm>
              <a:off x="6183360" y="74484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66" name="Google Shape;8010;p 1"/>
            <p:cNvSpPr/>
            <p:nvPr/>
          </p:nvSpPr>
          <p:spPr>
            <a:xfrm>
              <a:off x="4824360" y="74484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71" name="Google Shape;8015;p 1"/>
            <p:cNvSpPr/>
            <p:nvPr/>
          </p:nvSpPr>
          <p:spPr>
            <a:xfrm>
              <a:off x="6913800" y="166644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67" name="Google Shape;8011;p 1"/>
            <p:cNvSpPr/>
            <p:nvPr/>
          </p:nvSpPr>
          <p:spPr>
            <a:xfrm>
              <a:off x="5453280" y="166644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Calibri"/>
                <a:ea typeface="Calibri"/>
              </a:endParaRPr>
            </a:p>
          </p:txBody>
        </p:sp>
      </p:grpSp>
      <p:grpSp>
        <p:nvGrpSpPr>
          <p:cNvPr id="174" name="Google Shape;8008;p 2"/>
          <p:cNvGrpSpPr/>
          <p:nvPr/>
        </p:nvGrpSpPr>
        <p:grpSpPr>
          <a:xfrm>
            <a:off x="4825440" y="1667520"/>
            <a:ext cx="3346200" cy="1549440"/>
            <a:chOff x="4825440" y="1667520"/>
            <a:chExt cx="3346200" cy="1549440"/>
          </a:xfrm>
        </p:grpSpPr>
        <p:cxnSp>
          <p:nvCxnSpPr>
            <p:cNvPr id="175" name="Google Shape;8009;p 2"/>
            <p:cNvCxnSpPr>
              <a:stCxn id="176" idx="4"/>
              <a:endCxn id="177" idx="0"/>
            </p:cNvCxnSpPr>
            <p:nvPr/>
          </p:nvCxnSpPr>
          <p:spPr>
            <a:xfrm flipH="1" flipV="1">
              <a:off x="7228800" y="2295360"/>
              <a:ext cx="62928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78" name="Google Shape;8012;p 2"/>
            <p:cNvCxnSpPr>
              <a:stCxn id="177" idx="0"/>
              <a:endCxn id="179" idx="4"/>
            </p:cNvCxnSpPr>
            <p:nvPr/>
          </p:nvCxnSpPr>
          <p:spPr>
            <a:xfrm flipH="1">
              <a:off x="6498720" y="2295360"/>
              <a:ext cx="73044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80" name="Google Shape;8014;p 2"/>
            <p:cNvCxnSpPr>
              <a:stCxn id="179" idx="4"/>
              <a:endCxn id="181" idx="0"/>
            </p:cNvCxnSpPr>
            <p:nvPr/>
          </p:nvCxnSpPr>
          <p:spPr>
            <a:xfrm flipH="1" flipV="1">
              <a:off x="5768280" y="2295360"/>
              <a:ext cx="73080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82" name="Google Shape;8016;p 2"/>
            <p:cNvCxnSpPr>
              <a:stCxn id="181" idx="0"/>
              <a:endCxn id="183" idx="4"/>
            </p:cNvCxnSpPr>
            <p:nvPr/>
          </p:nvCxnSpPr>
          <p:spPr>
            <a:xfrm flipH="1">
              <a:off x="5139360" y="2295360"/>
              <a:ext cx="62928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sp>
          <p:nvSpPr>
            <p:cNvPr id="183" name="Google Shape;8017;p 2"/>
            <p:cNvSpPr/>
            <p:nvPr/>
          </p:nvSpPr>
          <p:spPr>
            <a:xfrm rot="10800000">
              <a:off x="4825440" y="258912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79" name="Google Shape;8013;p 2"/>
            <p:cNvSpPr/>
            <p:nvPr/>
          </p:nvSpPr>
          <p:spPr>
            <a:xfrm rot="10800000">
              <a:off x="6184800" y="258912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76" name="Google Shape;8010;p 2"/>
            <p:cNvSpPr/>
            <p:nvPr/>
          </p:nvSpPr>
          <p:spPr>
            <a:xfrm rot="10800000">
              <a:off x="7543800" y="258912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81" name="Google Shape;8015;p 2"/>
            <p:cNvSpPr/>
            <p:nvPr/>
          </p:nvSpPr>
          <p:spPr>
            <a:xfrm rot="10800000">
              <a:off x="5454360" y="166752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77" name="Google Shape;8011;p 2"/>
            <p:cNvSpPr/>
            <p:nvPr/>
          </p:nvSpPr>
          <p:spPr>
            <a:xfrm rot="10800000">
              <a:off x="6914880" y="166752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Calibri"/>
                <a:ea typeface="Calibri"/>
              </a:endParaRPr>
            </a:p>
          </p:txBody>
        </p:sp>
      </p:grpSp>
      <p:grpSp>
        <p:nvGrpSpPr>
          <p:cNvPr id="184" name="Google Shape;8008;p 3"/>
          <p:cNvGrpSpPr/>
          <p:nvPr/>
        </p:nvGrpSpPr>
        <p:grpSpPr>
          <a:xfrm>
            <a:off x="4824360" y="2590560"/>
            <a:ext cx="3345840" cy="1549440"/>
            <a:chOff x="4824360" y="2590560"/>
            <a:chExt cx="3345840" cy="1549440"/>
          </a:xfrm>
        </p:grpSpPr>
        <p:cxnSp>
          <p:nvCxnSpPr>
            <p:cNvPr id="185" name="Google Shape;8009;p 3"/>
            <p:cNvCxnSpPr>
              <a:stCxn id="186" idx="4"/>
              <a:endCxn id="187" idx="0"/>
            </p:cNvCxnSpPr>
            <p:nvPr/>
          </p:nvCxnSpPr>
          <p:spPr>
            <a:xfrm>
              <a:off x="5138280" y="3218400"/>
              <a:ext cx="62928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88" name="Google Shape;8012;p 3"/>
            <p:cNvCxnSpPr>
              <a:stCxn id="187" idx="0"/>
              <a:endCxn id="189" idx="4"/>
            </p:cNvCxnSpPr>
            <p:nvPr/>
          </p:nvCxnSpPr>
          <p:spPr>
            <a:xfrm flipV="1">
              <a:off x="5767200" y="3218400"/>
              <a:ext cx="73044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90" name="Google Shape;8014;p 3"/>
            <p:cNvCxnSpPr>
              <a:stCxn id="189" idx="4"/>
              <a:endCxn id="191" idx="0"/>
            </p:cNvCxnSpPr>
            <p:nvPr/>
          </p:nvCxnSpPr>
          <p:spPr>
            <a:xfrm>
              <a:off x="6497280" y="3218400"/>
              <a:ext cx="73080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92" name="Google Shape;8016;p 3"/>
            <p:cNvCxnSpPr>
              <a:stCxn id="191" idx="0"/>
              <a:endCxn id="193" idx="4"/>
            </p:cNvCxnSpPr>
            <p:nvPr/>
          </p:nvCxnSpPr>
          <p:spPr>
            <a:xfrm flipV="1">
              <a:off x="7227720" y="3218400"/>
              <a:ext cx="628920" cy="29412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sp>
          <p:nvSpPr>
            <p:cNvPr id="193" name="Google Shape;8017;p 3"/>
            <p:cNvSpPr/>
            <p:nvPr/>
          </p:nvSpPr>
          <p:spPr>
            <a:xfrm>
              <a:off x="7542360" y="259056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89" name="Google Shape;8013;p 3"/>
            <p:cNvSpPr/>
            <p:nvPr/>
          </p:nvSpPr>
          <p:spPr>
            <a:xfrm>
              <a:off x="6183360" y="259056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86" name="Google Shape;8010;p 3"/>
            <p:cNvSpPr/>
            <p:nvPr/>
          </p:nvSpPr>
          <p:spPr>
            <a:xfrm>
              <a:off x="4824360" y="259056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91" name="Google Shape;8015;p 3"/>
            <p:cNvSpPr/>
            <p:nvPr/>
          </p:nvSpPr>
          <p:spPr>
            <a:xfrm>
              <a:off x="6913800" y="351216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87" name="Google Shape;8011;p 3"/>
            <p:cNvSpPr/>
            <p:nvPr/>
          </p:nvSpPr>
          <p:spPr>
            <a:xfrm>
              <a:off x="5453280" y="3512160"/>
              <a:ext cx="627840" cy="62784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pPr>
                <a:lnSpc>
                  <a:spcPct val="100000"/>
                </a:lnSpc>
              </a:pPr>
              <a:endParaRPr b="0" lang="en-US" sz="1400" spc="-1" strike="noStrike">
                <a:solidFill>
                  <a:srgbClr val="ffffff"/>
                </a:solidFill>
                <a:latin typeface="Calibri"/>
                <a:ea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1451520"/>
            <a:ext cx="8228520" cy="214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rgbClr val="eeeeee"/>
                </a:solidFill>
                <a:latin typeface="Barlow ExtraBold"/>
                <a:ea typeface="Barlow ExtraBold"/>
              </a:rPr>
              <a:t>Collaborative Filtering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</TotalTime>
  <Application>LibreOffice/24.2.2.2$MacOSX_X86_64 LibreOffice_project/d56cc158d8a96260b836f100ef4b4ef25d6f1a01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2024-05-01T22:50:52Z</dcterms:modified>
  <cp:revision>15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